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4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837" autoAdjust="0"/>
    <p:restoredTop sz="94660"/>
  </p:normalViewPr>
  <p:slideViewPr>
    <p:cSldViewPr snapToGrid="0">
      <p:cViewPr varScale="1">
        <p:scale>
          <a:sx n="86" d="100"/>
          <a:sy n="86" d="100"/>
        </p:scale>
        <p:origin x="88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 rtl="0">
              <a:defRPr sz="1862" b="0" i="0" u="none" strike="noStrike" kern="1200" spc="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en-US" sz="1862" b="0" i="0" u="none" strike="noStrike" kern="1200" spc="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School District General Fund Expenditures by Category, FY 2024</a:t>
            </a:r>
          </a:p>
        </c:rich>
      </c:tx>
      <c:layout>
        <c:manualLayout>
          <c:xMode val="edge"/>
          <c:yMode val="edge"/>
          <c:x val="0.11588666282556394"/>
          <c:y val="2.8030833917309038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 rtl="0">
            <a:defRPr sz="1862" b="0" i="0" u="none" strike="noStrike" kern="1200" spc="0" baseline="0">
              <a:solidFill>
                <a:prstClr val="black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7.3738334198774937E-3"/>
          <c:y val="0.15545900490539594"/>
          <c:w val="0.98033644421366006"/>
          <c:h val="0.81370707778556417"/>
        </c:manualLayout>
      </c:layout>
      <c:ofPieChart>
        <c:ofPieType val="bar"/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Pie Chart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0272-442D-9A2C-7FB4CB776BC1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AF97-48B9-B52A-43964B10AA3B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0272-442D-9A2C-7FB4CB776BC1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AF97-48B9-B52A-43964B10AA3B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AF97-48B9-B52A-43964B10AA3B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AF97-48B9-B52A-43964B10AA3B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AF97-48B9-B52A-43964B10AA3B}"/>
              </c:ext>
            </c:extLst>
          </c:dPt>
          <c:dLbls>
            <c:dLbl>
              <c:idx val="0"/>
              <c:layout>
                <c:manualLayout>
                  <c:x val="0.14534174040661368"/>
                  <c:y val="-0.21441667724260477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272-442D-9A2C-7FB4CB776BC1}"/>
                </c:ext>
              </c:extLst>
            </c:dLbl>
            <c:dLbl>
              <c:idx val="1"/>
              <c:layout>
                <c:manualLayout>
                  <c:x val="9.8247137220459593E-2"/>
                  <c:y val="0.18487548902217638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F97-48B9-B52A-43964B10AA3B}"/>
                </c:ext>
              </c:extLst>
            </c:dLbl>
            <c:dLbl>
              <c:idx val="2"/>
              <c:layout>
                <c:manualLayout>
                  <c:x val="-0.14639271653543307"/>
                  <c:y val="0.13197247681110638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272-442D-9A2C-7FB4CB776BC1}"/>
                </c:ext>
              </c:extLst>
            </c:dLbl>
            <c:dLbl>
              <c:idx val="3"/>
              <c:layout>
                <c:manualLayout>
                  <c:x val="-3.6875166806369521E-2"/>
                  <c:y val="8.3169912100161079E-3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spAutoFit/>
                </a:bodyPr>
                <a:lstStyle/>
                <a:p>
                  <a:pPr algn="ctr">
                    <a:defRPr sz="11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F97-48B9-B52A-43964B10AA3B}"/>
                </c:ext>
              </c:extLst>
            </c:dLbl>
            <c:dLbl>
              <c:idx val="4"/>
              <c:layout>
                <c:manualLayout>
                  <c:x val="-2.3125193176049403E-2"/>
                  <c:y val="-5.1669434803490954E-4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0456117078669125"/>
                      <c:h val="0.1521513665031534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9-AF97-48B9-B52A-43964B10AA3B}"/>
                </c:ext>
              </c:extLst>
            </c:dLbl>
            <c:dLbl>
              <c:idx val="5"/>
              <c:layout>
                <c:manualLayout>
                  <c:x val="-8.600502543198392E-2"/>
                  <c:y val="-2.9445618526836212E-3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AF97-48B9-B52A-43964B10AA3B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0"/>
            <c:showCatName val="1"/>
            <c:showSerName val="0"/>
            <c:showPercent val="1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Sheet1!$A$2:$A$7</c:f>
              <c:strCache>
                <c:ptCount val="6"/>
                <c:pt idx="0">
                  <c:v>Salaries</c:v>
                </c:pt>
                <c:pt idx="1">
                  <c:v>Fringe Benefits</c:v>
                </c:pt>
                <c:pt idx="2">
                  <c:v>Purchased Services</c:v>
                </c:pt>
                <c:pt idx="3">
                  <c:v>Supplies, Materials, and Textbooks</c:v>
                </c:pt>
                <c:pt idx="4">
                  <c:v>Capital Outlay and Debt Service</c:v>
                </c:pt>
                <c:pt idx="5">
                  <c:v>Other</c:v>
                </c:pt>
              </c:strCache>
            </c:strRef>
          </c:cat>
          <c:val>
            <c:numRef>
              <c:f>Sheet1!$B$2:$B$7</c:f>
              <c:numCache>
                <c:formatCode>"$"#,##0_);[Red]\("$"#,##0\)</c:formatCode>
                <c:ptCount val="6"/>
                <c:pt idx="0">
                  <c:v>12614262023</c:v>
                </c:pt>
                <c:pt idx="1">
                  <c:v>5138957612</c:v>
                </c:pt>
                <c:pt idx="2">
                  <c:v>3164586524</c:v>
                </c:pt>
                <c:pt idx="3">
                  <c:v>775200702</c:v>
                </c:pt>
                <c:pt idx="4">
                  <c:v>448862162</c:v>
                </c:pt>
                <c:pt idx="5" formatCode="_(&quot;$&quot;* #,##0_);_(&quot;$&quot;* \(#,##0\);_(&quot;$&quot;* &quot;-&quot;_);_(@_)">
                  <c:v>407317620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272-442D-9A2C-7FB4CB776BC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gapWidth val="100"/>
        <c:splitType val="pos"/>
        <c:splitPos val="3"/>
        <c:secondPieSize val="75"/>
        <c:serLines>
          <c:spPr>
            <a:ln w="9525" cap="flat" cmpd="sng" algn="ctr">
              <a:solidFill>
                <a:schemeClr val="tx1">
                  <a:lumMod val="35000"/>
                  <a:lumOff val="65000"/>
                </a:schemeClr>
              </a:solidFill>
              <a:round/>
            </a:ln>
            <a:effectLst/>
          </c:spPr>
        </c:serLines>
      </c:of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50000"/>
            <a:lumOff val="50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915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0.045</cdr:x>
      <cdr:y>0.14684</cdr:y>
    </cdr:from>
    <cdr:to>
      <cdr:x>0.3327</cdr:x>
      <cdr:y>0.20458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32511" y="665292"/>
          <a:ext cx="1486523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200" dirty="0">
              <a:solidFill>
                <a:schemeClr val="tx1"/>
              </a:solidFill>
            </a:rPr>
            <a:t>Total: $22.55 billion</a:t>
          </a: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5" Type="http://schemas.openxmlformats.org/officeDocument/2006/relationships/hyperlink" Target="https://www.lsc.ohio.gov/" TargetMode="External"/><Relationship Id="rId4" Type="http://schemas.microsoft.com/office/2007/relationships/hdphoto" Target="../media/hdphoto1.wdp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3184" name="Group 16"/>
          <p:cNvGrpSpPr>
            <a:grpSpLocks/>
          </p:cNvGrpSpPr>
          <p:nvPr/>
        </p:nvGrpSpPr>
        <p:grpSpPr bwMode="auto">
          <a:xfrm>
            <a:off x="0" y="0"/>
            <a:ext cx="11684000" cy="5943601"/>
            <a:chOff x="0" y="0"/>
            <a:chExt cx="5520" cy="3744"/>
          </a:xfrm>
        </p:grpSpPr>
        <p:sp>
          <p:nvSpPr>
            <p:cNvPr id="263170" name="Rectangle 2"/>
            <p:cNvSpPr>
              <a:spLocks noChangeArrowheads="1"/>
            </p:cNvSpPr>
            <p:nvPr/>
          </p:nvSpPr>
          <p:spPr bwMode="auto">
            <a:xfrm>
              <a:off x="0" y="0"/>
              <a:ext cx="86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1800" dirty="0">
                <a:latin typeface="Times New Roman" charset="0"/>
              </a:endParaRPr>
            </a:p>
          </p:txBody>
        </p:sp>
        <p:grpSp>
          <p:nvGrpSpPr>
            <p:cNvPr id="263182" name="Group 1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263171" name="Rectangle 3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3172" name="Rectangle 4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3178" name="Line 10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  <p:grpSp>
          <p:nvGrpSpPr>
            <p:cNvPr id="263183" name="Group 15"/>
            <p:cNvGrpSpPr>
              <a:grpSpLocks/>
            </p:cNvGrpSpPr>
            <p:nvPr userDrawn="1"/>
          </p:nvGrpSpPr>
          <p:grpSpPr bwMode="auto">
            <a:xfrm>
              <a:off x="400" y="360"/>
              <a:ext cx="5088" cy="192"/>
              <a:chOff x="400" y="360"/>
              <a:chExt cx="5088" cy="192"/>
            </a:xfrm>
          </p:grpSpPr>
          <p:sp>
            <p:nvSpPr>
              <p:cNvPr id="263179" name="Rectangle 11"/>
              <p:cNvSpPr>
                <a:spLocks noChangeArrowheads="1"/>
              </p:cNvSpPr>
              <p:nvPr/>
            </p:nvSpPr>
            <p:spPr bwMode="auto">
              <a:xfrm>
                <a:off x="3936" y="360"/>
                <a:ext cx="1536" cy="192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3180" name="Line 12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</p:grpSp>
      <p:sp>
        <p:nvSpPr>
          <p:cNvPr id="263173" name="Rectangle 5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1828800" y="1066800"/>
            <a:ext cx="9753600" cy="2209800"/>
          </a:xfrm>
        </p:spPr>
        <p:txBody>
          <a:bodyPr/>
          <a:lstStyle>
            <a:lvl1pPr algn="ctr">
              <a:defRPr sz="4000"/>
            </a:lvl1pPr>
          </a:lstStyle>
          <a:p>
            <a:pPr lvl="0"/>
            <a:r>
              <a:rPr lang="en-US" altLang="en-US" noProof="0" dirty="0"/>
              <a:t>Section heading</a:t>
            </a:r>
          </a:p>
        </p:txBody>
      </p:sp>
      <p:sp>
        <p:nvSpPr>
          <p:cNvPr id="263174" name="Rectangle 6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1828800" y="3962400"/>
            <a:ext cx="9144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 sz="2800"/>
            </a:lvl1pPr>
          </a:lstStyle>
          <a:p>
            <a:pPr lvl="0"/>
            <a:r>
              <a:rPr lang="en-US" altLang="en-US" noProof="0" dirty="0"/>
              <a:t>Date of last update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7162802" y="658368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17" name="Picture 16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0" y="5872163"/>
            <a:ext cx="12192000" cy="985837"/>
          </a:xfrm>
          <a:prstGeom prst="rect">
            <a:avLst/>
          </a:prstGeom>
        </p:spPr>
      </p:pic>
      <p:sp>
        <p:nvSpPr>
          <p:cNvPr id="18" name="Rectangle 7"/>
          <p:cNvSpPr txBox="1">
            <a:spLocks noChangeArrowheads="1"/>
          </p:cNvSpPr>
          <p:nvPr userDrawn="1"/>
        </p:nvSpPr>
        <p:spPr bwMode="auto">
          <a:xfrm>
            <a:off x="0" y="6339840"/>
            <a:ext cx="1676400" cy="365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en-US" altLang="en-US" sz="1050" dirty="0"/>
              <a:t>Legislative Budget </a:t>
            </a:r>
            <a:r>
              <a:rPr lang="en-US" altLang="en-US" sz="1100" dirty="0"/>
              <a:t>Office</a:t>
            </a:r>
          </a:p>
        </p:txBody>
      </p:sp>
      <p:pic>
        <p:nvPicPr>
          <p:cNvPr id="5" name="Picture 4"/>
          <p:cNvPicPr>
            <a:picLocks/>
          </p:cNvPicPr>
          <p:nvPr userDrawn="1"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8528" y="5916168"/>
            <a:ext cx="694944" cy="694944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>
            <a:off x="20320" y="6629400"/>
            <a:ext cx="3048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 userDrawn="1"/>
        </p:nvCxnSpPr>
        <p:spPr>
          <a:xfrm>
            <a:off x="9144000" y="6628660"/>
            <a:ext cx="3048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7">
            <a:hlinkClick r:id="rId5"/>
          </p:cNvPr>
          <p:cNvSpPr txBox="1">
            <a:spLocks noChangeArrowheads="1"/>
          </p:cNvSpPr>
          <p:nvPr userDrawn="1"/>
        </p:nvSpPr>
        <p:spPr bwMode="auto">
          <a:xfrm>
            <a:off x="5638800" y="6583680"/>
            <a:ext cx="914400" cy="242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100" u="sng" dirty="0"/>
              <a:t>lsc.ohio.gov</a:t>
            </a:r>
          </a:p>
        </p:txBody>
      </p:sp>
    </p:spTree>
    <p:extLst>
      <p:ext uri="{BB962C8B-B14F-4D97-AF65-F5344CB8AC3E}">
        <p14:creationId xmlns:p14="http://schemas.microsoft.com/office/powerpoint/2010/main" val="40823619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 sz="36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341313" indent="-341313">
              <a:defRPr/>
            </a:lvl1pPr>
            <a:lvl2pPr marL="631825" indent="-288925">
              <a:defRPr/>
            </a:lvl2pPr>
            <a:lvl3pPr marL="914400" indent="-228600">
              <a:defRPr/>
            </a:lvl3pPr>
            <a:lvl4pPr marL="1255713" indent="-227013">
              <a:defRPr/>
            </a:lvl4pPr>
            <a:lvl5pPr marL="1598613" indent="-227013">
              <a:defRPr sz="1800"/>
            </a:lvl5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4" name="Picture 3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304800" y="8305800"/>
            <a:ext cx="121920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7013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unequal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lang="en-US" sz="36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/>
              <a:t>Two unequal columns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219200" y="1600203"/>
            <a:ext cx="6858000" cy="4530725"/>
          </a:xfrm>
        </p:spPr>
        <p:txBody>
          <a:bodyPr/>
          <a:lstStyle>
            <a:lvl1pPr marL="341313" indent="-341313">
              <a:defRPr sz="2800"/>
            </a:lvl1pPr>
            <a:lvl2pPr marL="631825" indent="-288925">
              <a:defRPr sz="2400"/>
            </a:lvl2pPr>
            <a:lvl3pPr marL="914400" indent="-228600">
              <a:defRPr sz="2200"/>
            </a:lvl3pPr>
            <a:lvl4pPr marL="1255713" indent="-227013">
              <a:defRPr sz="2000"/>
            </a:lvl4pPr>
            <a:lvl5pPr marL="1598613" indent="-227013">
              <a:defRPr sz="1800"/>
            </a:lvl5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4" name="Picture 3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304800" y="8305800"/>
            <a:ext cx="12192000" cy="914400"/>
          </a:xfrm>
          <a:prstGeom prst="rect">
            <a:avLst/>
          </a:prstGeom>
        </p:spPr>
      </p:pic>
      <p:sp>
        <p:nvSpPr>
          <p:cNvPr id="12" name="Content Placeholder 11"/>
          <p:cNvSpPr>
            <a:spLocks noGrp="1"/>
          </p:cNvSpPr>
          <p:nvPr>
            <p:ph sz="quarter" idx="10" hasCustomPrompt="1"/>
          </p:nvPr>
        </p:nvSpPr>
        <p:spPr>
          <a:xfrm>
            <a:off x="8153400" y="1610503"/>
            <a:ext cx="3429000" cy="453542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46451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equal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/>
              <a:t>Two equal columns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192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5024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216958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s/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/>
              <a:t>Two equal columns/three content boxes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192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502400" y="1600203"/>
            <a:ext cx="5080000" cy="2209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6502400" y="3927472"/>
            <a:ext cx="5080000" cy="2203456"/>
          </a:xfrm>
        </p:spPr>
        <p:txBody>
          <a:bodyPr/>
          <a:lstStyle>
            <a:lvl1pPr marL="341313" indent="-341313">
              <a:def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3088" indent="-230188">
              <a:defRPr lang="en-US" sz="2400" dirty="0" smtClean="0">
                <a:solidFill>
                  <a:schemeClr val="tx1"/>
                </a:solidFill>
                <a:latin typeface="+mn-lt"/>
              </a:defRPr>
            </a:lvl2pPr>
            <a:lvl3pPr marL="914400" indent="-228600">
              <a:defRPr lang="en-US" sz="2200" dirty="0" smtClean="0">
                <a:solidFill>
                  <a:schemeClr val="tx1"/>
                </a:solidFill>
                <a:latin typeface="+mn-lt"/>
              </a:defRPr>
            </a:lvl3pPr>
            <a:lvl4pPr marL="1255713" indent="-227013">
              <a:defRPr lang="en-US" sz="2000" dirty="0" smtClean="0">
                <a:solidFill>
                  <a:schemeClr val="tx1"/>
                </a:solidFill>
                <a:latin typeface="+mn-lt"/>
              </a:defRPr>
            </a:lvl4pPr>
            <a:lvl5pPr marL="1543050" indent="-171450">
              <a:defRPr lang="en-US" sz="1800" dirty="0">
                <a:solidFill>
                  <a:schemeClr val="tx1"/>
                </a:solidFill>
                <a:latin typeface="+mn-lt"/>
              </a:defRPr>
            </a:lvl5pPr>
          </a:lstStyle>
          <a:p>
            <a:pPr marL="341313" lvl="0" indent="-3413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dirty="0"/>
              <a:t>First level</a:t>
            </a:r>
          </a:p>
          <a:p>
            <a:pPr marL="573088" lvl="1" indent="-2301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dirty="0"/>
              <a:t>Second level</a:t>
            </a:r>
          </a:p>
          <a:p>
            <a:pPr marL="914400" lvl="2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</a:pPr>
            <a:r>
              <a:rPr lang="en-US" dirty="0"/>
              <a:t>Third level</a:t>
            </a:r>
          </a:p>
          <a:p>
            <a:pPr marL="1255713" lvl="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/>
              <a:t>Fourth level</a:t>
            </a:r>
          </a:p>
          <a:p>
            <a:pPr marL="1543050" lvl="4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314142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rows/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/>
              <a:t>Two rows/three content boxes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08903" y="1600203"/>
            <a:ext cx="10373497" cy="23209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1208903" y="3921131"/>
            <a:ext cx="5080000" cy="2209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6502400" y="3927472"/>
            <a:ext cx="5080000" cy="2203456"/>
          </a:xfrm>
        </p:spPr>
        <p:txBody>
          <a:bodyPr/>
          <a:lstStyle>
            <a:lvl1pPr marL="341313" indent="-341313">
              <a:def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3088" indent="-230188">
              <a:defRPr lang="en-US" sz="2400" dirty="0" smtClean="0">
                <a:solidFill>
                  <a:schemeClr val="tx1"/>
                </a:solidFill>
                <a:latin typeface="+mn-lt"/>
              </a:defRPr>
            </a:lvl2pPr>
            <a:lvl3pPr marL="914400" indent="-228600">
              <a:defRPr lang="en-US" sz="2200" dirty="0" smtClean="0">
                <a:solidFill>
                  <a:schemeClr val="tx1"/>
                </a:solidFill>
                <a:latin typeface="+mn-lt"/>
              </a:defRPr>
            </a:lvl3pPr>
            <a:lvl4pPr marL="1255713" indent="-227013">
              <a:defRPr lang="en-US" sz="2000" dirty="0" smtClean="0">
                <a:solidFill>
                  <a:schemeClr val="tx1"/>
                </a:solidFill>
                <a:latin typeface="+mn-lt"/>
              </a:defRPr>
            </a:lvl4pPr>
            <a:lvl5pPr marL="1543050" indent="-171450">
              <a:defRPr lang="en-US" sz="1800" dirty="0">
                <a:solidFill>
                  <a:schemeClr val="tx1"/>
                </a:solidFill>
                <a:latin typeface="+mn-lt"/>
              </a:defRPr>
            </a:lvl5pPr>
          </a:lstStyle>
          <a:p>
            <a:pPr marL="341313" lvl="0" indent="-3413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dirty="0"/>
              <a:t>First level</a:t>
            </a:r>
          </a:p>
          <a:p>
            <a:pPr marL="573088" lvl="1" indent="-2301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dirty="0"/>
              <a:t>Second level</a:t>
            </a:r>
          </a:p>
          <a:p>
            <a:pPr marL="914400" lvl="2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</a:pPr>
            <a:r>
              <a:rPr lang="en-US" dirty="0"/>
              <a:t>Third level</a:t>
            </a:r>
          </a:p>
          <a:p>
            <a:pPr marL="1255713" lvl="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/>
              <a:t>Fourth level</a:t>
            </a:r>
          </a:p>
          <a:p>
            <a:pPr marL="1543050" lvl="4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544721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hyperlink" Target="https://www.lsc.ohio.gov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2156" name="Group 12"/>
          <p:cNvGrpSpPr>
            <a:grpSpLocks/>
          </p:cNvGrpSpPr>
          <p:nvPr/>
        </p:nvGrpSpPr>
        <p:grpSpPr bwMode="auto">
          <a:xfrm>
            <a:off x="0" y="0"/>
            <a:ext cx="11582400" cy="4876800"/>
            <a:chOff x="0" y="0"/>
            <a:chExt cx="5472" cy="3072"/>
          </a:xfrm>
        </p:grpSpPr>
        <p:sp>
          <p:nvSpPr>
            <p:cNvPr id="262147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1800" dirty="0">
                <a:latin typeface="Times New Roman" charset="0"/>
              </a:endParaRPr>
            </a:p>
          </p:txBody>
        </p:sp>
        <p:grpSp>
          <p:nvGrpSpPr>
            <p:cNvPr id="262155" name="Group 11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262146" name="Rectangle 2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2148" name="Line 4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</p:grpSp>
      <p:sp>
        <p:nvSpPr>
          <p:cNvPr id="2621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219200" y="277813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US" altLang="en-US" dirty="0"/>
          </a:p>
        </p:txBody>
      </p:sp>
      <p:sp>
        <p:nvSpPr>
          <p:cNvPr id="26215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200" y="1600203"/>
            <a:ext cx="103632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US" altLang="en-US" dirty="0"/>
          </a:p>
        </p:txBody>
      </p:sp>
      <p:sp>
        <p:nvSpPr>
          <p:cNvPr id="26215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219200" y="6251575"/>
            <a:ext cx="264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750"/>
            </a:lvl1pPr>
          </a:lstStyle>
          <a:p>
            <a:endParaRPr lang="en-US" altLang="en-US" dirty="0"/>
          </a:p>
        </p:txBody>
      </p:sp>
      <p:sp>
        <p:nvSpPr>
          <p:cNvPr id="26215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470400" y="6248400"/>
            <a:ext cx="3962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750"/>
            </a:lvl1pPr>
          </a:lstStyle>
          <a:p>
            <a:endParaRPr lang="en-US" altLang="en-US" dirty="0"/>
          </a:p>
        </p:txBody>
      </p:sp>
      <p:sp>
        <p:nvSpPr>
          <p:cNvPr id="26215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042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750"/>
            </a:lvl1pPr>
          </a:lstStyle>
          <a:p>
            <a:fld id="{CA018B54-7992-48DF-BF8C-61CFB03447C4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262154" name="Line 10"/>
          <p:cNvSpPr>
            <a:spLocks noChangeShapeType="1"/>
          </p:cNvSpPr>
          <p:nvPr/>
        </p:nvSpPr>
        <p:spPr bwMode="auto">
          <a:xfrm>
            <a:off x="0" y="4876800"/>
            <a:ext cx="8128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pic>
        <p:nvPicPr>
          <p:cNvPr id="15" name="Picture 14"/>
          <p:cNvPicPr>
            <a:picLocks/>
          </p:cNvPicPr>
          <p:nvPr userDrawn="1"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0" y="6096000"/>
            <a:ext cx="12192000" cy="640080"/>
          </a:xfrm>
          <a:prstGeom prst="rect">
            <a:avLst/>
          </a:prstGeom>
        </p:spPr>
      </p:pic>
      <p:sp>
        <p:nvSpPr>
          <p:cNvPr id="16" name="Rectangle 7"/>
          <p:cNvSpPr txBox="1">
            <a:spLocks noChangeArrowheads="1"/>
          </p:cNvSpPr>
          <p:nvPr userDrawn="1"/>
        </p:nvSpPr>
        <p:spPr bwMode="auto">
          <a:xfrm>
            <a:off x="0" y="6428232"/>
            <a:ext cx="1752600" cy="206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en-US" altLang="en-US" sz="1100" dirty="0"/>
              <a:t>Legislative Budget Office</a:t>
            </a:r>
          </a:p>
        </p:txBody>
      </p:sp>
      <p:cxnSp>
        <p:nvCxnSpPr>
          <p:cNvPr id="19" name="Straight Connector 18"/>
          <p:cNvCxnSpPr/>
          <p:nvPr userDrawn="1"/>
        </p:nvCxnSpPr>
        <p:spPr>
          <a:xfrm>
            <a:off x="0" y="6675120"/>
            <a:ext cx="12192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DrafterName"/>
          <p:cNvSpPr txBox="1">
            <a:spLocks noChangeArrowheads="1"/>
          </p:cNvSpPr>
          <p:nvPr userDrawn="1"/>
        </p:nvSpPr>
        <p:spPr bwMode="auto">
          <a:xfrm>
            <a:off x="10439400" y="6428232"/>
            <a:ext cx="1752600" cy="206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endParaRPr lang="en-US" altLang="en-US" sz="1100" dirty="0">
              <a:solidFill>
                <a:schemeClr val="bg1"/>
              </a:solidFill>
            </a:endParaRPr>
          </a:p>
        </p:txBody>
      </p:sp>
      <p:sp>
        <p:nvSpPr>
          <p:cNvPr id="22" name="Rectangle 7">
            <a:hlinkClick r:id="rId9"/>
          </p:cNvPr>
          <p:cNvSpPr txBox="1">
            <a:spLocks noChangeArrowheads="1"/>
          </p:cNvSpPr>
          <p:nvPr userDrawn="1"/>
        </p:nvSpPr>
        <p:spPr bwMode="auto">
          <a:xfrm>
            <a:off x="11277600" y="6428232"/>
            <a:ext cx="914400" cy="210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100" u="sng" dirty="0"/>
              <a:t>lsc.ohio.gov</a:t>
            </a:r>
          </a:p>
        </p:txBody>
      </p:sp>
    </p:spTree>
    <p:extLst>
      <p:ext uri="{BB962C8B-B14F-4D97-AF65-F5344CB8AC3E}">
        <p14:creationId xmlns:p14="http://schemas.microsoft.com/office/powerpoint/2010/main" val="34543111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9pPr>
    </p:titleStyle>
    <p:bodyStyle>
      <a:lvl1pPr marL="341313" indent="-341313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573088" indent="-23018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2pPr>
      <a:lvl3pPr marL="914400" indent="-228600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SzPct val="5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255713" indent="-22701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Font typeface="Wingdings" pitchFamily="2" charset="2"/>
        <a:buChar char="§"/>
        <a:defRPr sz="1800">
          <a:solidFill>
            <a:schemeClr val="tx1"/>
          </a:solidFill>
          <a:latin typeface="+mn-lt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School districts spent 78.7% of general funds on salaries and fringe benefits in FY 2024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6502400" y="1600200"/>
            <a:ext cx="5080000" cy="4530725"/>
          </a:xfrm>
        </p:spPr>
        <p:txBody>
          <a:bodyPr/>
          <a:lstStyle/>
          <a:p>
            <a:r>
              <a:rPr lang="en-US" sz="1600" dirty="0"/>
              <a:t>Education is labor intensive. Personnel costs account for most of school district general fund budgets.</a:t>
            </a:r>
          </a:p>
          <a:p>
            <a:r>
              <a:rPr lang="en-US" sz="1600" dirty="0"/>
              <a:t>District general fund salary and fringe benefit costs amounted to $17.75 billion (78.7% of total) in FY 2024.</a:t>
            </a:r>
          </a:p>
          <a:p>
            <a:pPr lvl="1"/>
            <a:r>
              <a:rPr lang="en-US" sz="1400" dirty="0"/>
              <a:t>Salaries: $12.61 billion (55.9%).  </a:t>
            </a:r>
          </a:p>
          <a:p>
            <a:pPr lvl="1"/>
            <a:r>
              <a:rPr lang="en-US" sz="1400" dirty="0"/>
              <a:t>Fringe benefits: $5.14 billion (22.8%). </a:t>
            </a:r>
          </a:p>
          <a:p>
            <a:pPr lvl="1"/>
            <a:r>
              <a:rPr lang="en-US" sz="1400" dirty="0"/>
              <a:t>Fringe benefits as a percentage of salaries: 40.7%.</a:t>
            </a:r>
          </a:p>
          <a:p>
            <a:r>
              <a:rPr lang="en-US" sz="1600" dirty="0"/>
              <a:t>Purchased service costs totaled $3.16 billion (14.0%). </a:t>
            </a:r>
          </a:p>
          <a:p>
            <a:pPr lvl="1"/>
            <a:r>
              <a:rPr lang="en-US" sz="1400" dirty="0"/>
              <a:t>Includes pupil transportation, utilities, maintenance, and other services not provided by district personnel. </a:t>
            </a:r>
          </a:p>
          <a:p>
            <a:r>
              <a:rPr lang="en-US" sz="1600" dirty="0"/>
              <a:t>School districts employed 229,139 full-time equivalent (FTE) workers in FY 2024. Teachers account for 106,730 (46.6%) of the total.  </a:t>
            </a:r>
          </a:p>
          <a:p>
            <a:pPr lvl="1"/>
            <a:r>
              <a:rPr lang="en-US" sz="1400" dirty="0"/>
              <a:t>The total excludes coaches, advisors, and other extra- and intra-curricular staff, whose FTE appears to correspond to a relatively small number of regular working hours per day. 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852969655"/>
              </p:ext>
            </p:extLst>
          </p:nvPr>
        </p:nvGraphicFramePr>
        <p:xfrm>
          <a:off x="990599" y="1600199"/>
          <a:ext cx="5166919" cy="4530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065591" y="5797492"/>
            <a:ext cx="412458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Sources: Department of Education and Workforce; DataOhio portal</a:t>
            </a:r>
          </a:p>
        </p:txBody>
      </p:sp>
    </p:spTree>
    <p:extLst>
      <p:ext uri="{BB962C8B-B14F-4D97-AF65-F5344CB8AC3E}">
        <p14:creationId xmlns:p14="http://schemas.microsoft.com/office/powerpoint/2010/main" val="176917879"/>
      </p:ext>
    </p:extLst>
  </p:cSld>
  <p:clrMapOvr>
    <a:masterClrMapping/>
  </p:clrMapOvr>
</p:sld>
</file>

<file path=ppt/theme/theme1.xml><?xml version="1.0" encoding="utf-8"?>
<a:theme xmlns:a="http://schemas.openxmlformats.org/drawingml/2006/main" name="Layers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2163"/>
      </a:accent1>
      <a:accent2>
        <a:srgbClr val="C0504D"/>
      </a:accent2>
      <a:accent3>
        <a:srgbClr val="9BBB59"/>
      </a:accent3>
      <a:accent4>
        <a:srgbClr val="FF0000"/>
      </a:accent4>
      <a:accent5>
        <a:srgbClr val="4BACC6"/>
      </a:accent5>
      <a:accent6>
        <a:srgbClr val="F79646"/>
      </a:accent6>
      <a:hlink>
        <a:srgbClr val="0070C0"/>
      </a:hlink>
      <a:folHlink>
        <a:srgbClr val="0070C0"/>
      </a:folHlink>
    </a:clrScheme>
    <a:fontScheme name="FN font theme">
      <a:majorFont>
        <a:latin typeface="Georgia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hio Facts Template" id="{E404861F-B855-4DEC-899E-E79C2730D62E}" vid="{D0818006-65A8-4B56-8F9D-DC057FBD129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209</Words>
  <Application>Microsoft Office PowerPoint</Application>
  <PresentationFormat>Widescreen</PresentationFormat>
  <Paragraphs>19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Calibri</vt:lpstr>
      <vt:lpstr>Georgia</vt:lpstr>
      <vt:lpstr>Times New Roman</vt:lpstr>
      <vt:lpstr>Wingdings</vt:lpstr>
      <vt:lpstr>Layers</vt:lpstr>
      <vt:lpstr>School districts spent 78.7% of general funds on salaries and fringe benefits in FY 2024</vt:lpstr>
    </vt:vector>
  </TitlesOfParts>
  <Company>Ohio Legislature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School districts spent 78.7% of general funds on salaries and fringe benefits in FY 2024</dc:title>
  <dc:creator>Jorge Valdebenito</dc:creator>
  <cp:lastModifiedBy>Zach Gleim</cp:lastModifiedBy>
  <cp:revision>5</cp:revision>
  <dcterms:created xsi:type="dcterms:W3CDTF">2025-01-13T17:28:44Z</dcterms:created>
  <dcterms:modified xsi:type="dcterms:W3CDTF">2025-01-13T18:36:01Z</dcterms:modified>
</cp:coreProperties>
</file>