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1" clrIdx="0">
    <p:extLst>
      <p:ext uri="{19B8F6BF-5375-455C-9EA6-DF929625EA0E}">
        <p15:presenceInfo xmlns:p15="http://schemas.microsoft.com/office/powerpoint/2012/main" userId="Jason Phillips" providerId="None"/>
      </p:ext>
    </p:extLst>
  </p:cmAuthor>
  <p:cmAuthor id="2" name="Melaney Carter" initials="MAC" lastIdx="1" clrIdx="1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3" name="Zach Gleim" initials="ZG" lastIdx="2" clrIdx="2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 District General Fund Expenditures by Category, FY 2023</a:t>
            </a:r>
            <a:endParaRPr lang="en-US" sz="1600" b="0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rich>
      </c:tx>
      <c:layout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0"/>
              <c:layout>
                <c:manualLayout>
                  <c:x val="0.11081417322834645"/>
                  <c:y val="-0.2181785475834442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272-442D-9A2C-7FB4CB776BC1}"/>
                </c:ext>
              </c:extLst>
            </c:dLbl>
            <c:dLbl>
              <c:idx val="1"/>
              <c:layout>
                <c:manualLayout>
                  <c:x val="8.877176783365405E-2"/>
                  <c:y val="0.1682064128809406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97-48B9-B52A-43964B10AA3B}"/>
                </c:ext>
              </c:extLst>
            </c:dLbl>
            <c:dLbl>
              <c:idx val="2"/>
              <c:layout>
                <c:manualLayout>
                  <c:x val="-0.15136542100895686"/>
                  <c:y val="0.1235632266359136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-4.4041120833242221E-2"/>
                  <c:y val="3.9249788941063514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4"/>
              <c:layout>
                <c:manualLayout>
                  <c:x val="-2.8451377952756089E-2"/>
                  <c:y val="2.228451296426068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4C69A5-843E-419E-AED8-3D6E3623F03D}" type="CATEGORYNAME">
                      <a:rPr lang="en-US" sz="1100"/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100" baseline="0" dirty="0"/>
                      <a:t>
</a:t>
                    </a:r>
                    <a:fld id="{7489115F-C746-4E60-AFE1-CC34468351B6}" type="PERCENTAGE">
                      <a:rPr lang="en-US" sz="1100" baseline="0"/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1100" baseline="0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617500000000001"/>
                      <c:h val="0.186236860546601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F97-48B9-B52A-43964B10AA3B}"/>
                </c:ext>
              </c:extLst>
            </c:dLbl>
            <c:dLbl>
              <c:idx val="5"/>
              <c:layout>
                <c:manualLayout>
                  <c:x val="-8.7345078740157484E-2"/>
                  <c:y val="-3.8565571735207941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387598425196857E-2"/>
                      <c:h val="9.03153468815697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F97-48B9-B52A-43964B10AA3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Salaries</c:v>
                </c:pt>
                <c:pt idx="1">
                  <c:v>Fringe Benefits</c:v>
                </c:pt>
                <c:pt idx="2">
                  <c:v>Purchased Services</c:v>
                </c:pt>
                <c:pt idx="3">
                  <c:v>Supplies, Materials, and Textbooks</c:v>
                </c:pt>
                <c:pt idx="4">
                  <c:v>Capital Outlay and Debt Service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0.56759741909989436</c:v>
                </c:pt>
                <c:pt idx="1">
                  <c:v>0.22641260268240504</c:v>
                </c:pt>
                <c:pt idx="2">
                  <c:v>0.13668122524058435</c:v>
                </c:pt>
                <c:pt idx="3">
                  <c:v>3.5459727237385698E-2</c:v>
                </c:pt>
                <c:pt idx="4">
                  <c:v>1.6415642274389332E-2</c:v>
                </c:pt>
                <c:pt idx="5">
                  <c:v>1.7433383324802095E-2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</cdr:x>
      <cdr:y>0.06167</cdr:y>
    </cdr:from>
    <cdr:to>
      <cdr:x>0.31</cdr:x>
      <cdr:y>0.1794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3200" y="279400"/>
          <a:ext cx="1371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2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31572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844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9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48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32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23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40330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districts spent 79% of general funds on salaries and fringe benefits in FY 2023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82165"/>
            <a:ext cx="5080000" cy="4254397"/>
          </a:xfrm>
        </p:spPr>
        <p:txBody>
          <a:bodyPr/>
          <a:lstStyle/>
          <a:p>
            <a:r>
              <a:rPr lang="en-US" sz="1600" dirty="0" smtClean="0"/>
              <a:t>Education is labor intensive. Personnel costs account for most of school district general fund budgets. </a:t>
            </a:r>
          </a:p>
          <a:p>
            <a:r>
              <a:rPr lang="en-US" sz="1600" dirty="0" smtClean="0"/>
              <a:t>District general fund salary and fringe benefit costs amounted to $16.95 billion (79.4% of total) in FY 2023.</a:t>
            </a:r>
          </a:p>
          <a:p>
            <a:pPr lvl="1"/>
            <a:r>
              <a:rPr lang="en-US" sz="1400" dirty="0" smtClean="0"/>
              <a:t>Salaries: </a:t>
            </a:r>
            <a:r>
              <a:rPr lang="en-US" sz="1400" dirty="0"/>
              <a:t>$</a:t>
            </a:r>
            <a:r>
              <a:rPr lang="en-US" sz="1400" dirty="0" smtClean="0"/>
              <a:t>12.12 </a:t>
            </a:r>
            <a:r>
              <a:rPr lang="en-US" sz="1400" dirty="0"/>
              <a:t>billion </a:t>
            </a:r>
            <a:r>
              <a:rPr lang="en-US" sz="1400" dirty="0" smtClean="0"/>
              <a:t>(56.8</a:t>
            </a:r>
            <a:r>
              <a:rPr lang="en-US" sz="1400" dirty="0" smtClean="0"/>
              <a:t>%).</a:t>
            </a:r>
            <a:endParaRPr lang="en-US" sz="1400" dirty="0" smtClean="0"/>
          </a:p>
          <a:p>
            <a:pPr lvl="1"/>
            <a:r>
              <a:rPr lang="en-US" sz="1400" dirty="0" smtClean="0"/>
              <a:t>Fringe benefits: </a:t>
            </a:r>
            <a:r>
              <a:rPr lang="en-US" sz="1400" dirty="0"/>
              <a:t>$</a:t>
            </a:r>
            <a:r>
              <a:rPr lang="en-US" sz="1400" dirty="0" smtClean="0"/>
              <a:t>4.83 </a:t>
            </a:r>
            <a:r>
              <a:rPr lang="en-US" sz="1400" dirty="0"/>
              <a:t>billion </a:t>
            </a:r>
            <a:r>
              <a:rPr lang="en-US" sz="1400" dirty="0" smtClean="0"/>
              <a:t>(22.6</a:t>
            </a:r>
            <a:r>
              <a:rPr lang="en-US" sz="1400" dirty="0" smtClean="0"/>
              <a:t>%).</a:t>
            </a:r>
            <a:endParaRPr lang="en-US" sz="1400" dirty="0" smtClean="0"/>
          </a:p>
          <a:p>
            <a:pPr lvl="1"/>
            <a:r>
              <a:rPr lang="en-US" sz="1400" dirty="0" smtClean="0"/>
              <a:t>Fringe benefits as a percentage of salaries: 39.9</a:t>
            </a:r>
            <a:r>
              <a:rPr lang="en-US" sz="1400" dirty="0" smtClean="0"/>
              <a:t>%.</a:t>
            </a:r>
            <a:endParaRPr lang="en-US" sz="1400" dirty="0" smtClean="0"/>
          </a:p>
          <a:p>
            <a:r>
              <a:rPr lang="en-US" sz="1600" dirty="0" smtClean="0"/>
              <a:t>Purchased service costs totaled $2.92 billion (13.7%). </a:t>
            </a:r>
          </a:p>
          <a:p>
            <a:pPr lvl="1"/>
            <a:r>
              <a:rPr lang="en-US" sz="1400" dirty="0" smtClean="0"/>
              <a:t>Includes pupil transportation, utilities, maintenance, and other services not provided by district personnel.</a:t>
            </a:r>
          </a:p>
          <a:p>
            <a:r>
              <a:rPr lang="en-US" sz="1600" dirty="0" smtClean="0"/>
              <a:t>Public schools employed about 251,700 full-time equivalent (FTE) workers in FY 2023. Teachers account for 114,700 (45.6%) of the total FTEs.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total excludes coaches, advisors, </a:t>
            </a:r>
            <a:r>
              <a:rPr lang="en-US" sz="1400" dirty="0" smtClean="0"/>
              <a:t>and </a:t>
            </a:r>
            <a:r>
              <a:rPr lang="en-US" sz="1400" dirty="0"/>
              <a:t>other </a:t>
            </a:r>
            <a:r>
              <a:rPr lang="en-US" sz="1400" dirty="0" smtClean="0"/>
              <a:t>extra- and intra-curricular staff, whose FTE appears to correspond to a relatively small number of regular working hours per day. </a:t>
            </a:r>
            <a:endParaRPr lang="en-US" sz="1600" dirty="0" smtClean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87277367"/>
              </p:ext>
            </p:extLst>
          </p:nvPr>
        </p:nvGraphicFramePr>
        <p:xfrm>
          <a:off x="1125353" y="1600199"/>
          <a:ext cx="502519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7787" y="5550257"/>
            <a:ext cx="3999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Sources: </a:t>
            </a:r>
            <a:r>
              <a:rPr kumimoji="0" lang="en-US" sz="11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Department of Education and Workforce;</a:t>
            </a:r>
            <a:r>
              <a:rPr kumimoji="0" lang="en-US" sz="1100" b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DataOhio portal</a:t>
            </a:r>
            <a:endParaRPr kumimoji="0" lang="en-US" sz="11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745" y="2215932"/>
            <a:ext cx="155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Total: $21.35 billion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5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211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School districts spent 79% of general funds on salaries and fringe benefits in FY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chart</dc:title>
  <dc:creator>Andrew Ephlin</dc:creator>
  <cp:lastModifiedBy>Zach Gleim</cp:lastModifiedBy>
  <cp:revision>48</cp:revision>
  <dcterms:created xsi:type="dcterms:W3CDTF">2022-07-06T20:43:47Z</dcterms:created>
  <dcterms:modified xsi:type="dcterms:W3CDTF">2024-07-25T20:24:02Z</dcterms:modified>
</cp:coreProperties>
</file>