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Bayer" initials="LB" lastIdx="2" clrIdx="0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>
        <p:scale>
          <a:sx n="100" d="100"/>
          <a:sy n="100" d="100"/>
        </p:scale>
        <p:origin x="876" y="3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62" b="0" i="0" u="none" strike="noStrike" baseline="0" dirty="0">
                <a:solidFill>
                  <a:schemeClr val="tx1"/>
                </a:solidFill>
                <a:effectLst/>
              </a:rPr>
              <a:t>Waste Received at Ohio Landfills by Type, 2014-2023</a:t>
            </a:r>
            <a:endParaRPr lang="en-US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340277048702245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Municipal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Sheet1!$B$2:$B$11</c:f>
              <c:numCache>
                <c:formatCode>#,##0</c:formatCode>
                <c:ptCount val="10"/>
                <c:pt idx="0">
                  <c:v>10304392</c:v>
                </c:pt>
                <c:pt idx="1">
                  <c:v>10444531</c:v>
                </c:pt>
                <c:pt idx="2">
                  <c:v>10701740</c:v>
                </c:pt>
                <c:pt idx="3">
                  <c:v>13400383</c:v>
                </c:pt>
                <c:pt idx="4">
                  <c:v>11241862</c:v>
                </c:pt>
                <c:pt idx="5">
                  <c:v>11850873</c:v>
                </c:pt>
                <c:pt idx="6">
                  <c:v>11931108</c:v>
                </c:pt>
                <c:pt idx="7">
                  <c:v>12775337</c:v>
                </c:pt>
                <c:pt idx="8">
                  <c:v>12991742</c:v>
                </c:pt>
                <c:pt idx="9">
                  <c:v>13164699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71-47C9-9B59-C322245294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Industrial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Sheet1!$C$2:$C$11</c:f>
              <c:numCache>
                <c:formatCode>#,##0</c:formatCode>
                <c:ptCount val="10"/>
                <c:pt idx="0">
                  <c:v>9586499</c:v>
                </c:pt>
                <c:pt idx="1">
                  <c:v>7790691</c:v>
                </c:pt>
                <c:pt idx="2">
                  <c:v>6858527</c:v>
                </c:pt>
                <c:pt idx="3">
                  <c:v>7225679</c:v>
                </c:pt>
                <c:pt idx="4">
                  <c:v>8079938</c:v>
                </c:pt>
                <c:pt idx="5">
                  <c:v>4228097</c:v>
                </c:pt>
                <c:pt idx="6">
                  <c:v>6690066</c:v>
                </c:pt>
                <c:pt idx="7">
                  <c:v>6851341</c:v>
                </c:pt>
                <c:pt idx="8">
                  <c:v>8244852</c:v>
                </c:pt>
                <c:pt idx="9">
                  <c:v>3241788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71-47C9-9B59-C322245294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C&amp;DD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Sheet1!$D$2:$D$11</c:f>
              <c:numCache>
                <c:formatCode>#,##0</c:formatCode>
                <c:ptCount val="10"/>
                <c:pt idx="0">
                  <c:v>1508774</c:v>
                </c:pt>
                <c:pt idx="1">
                  <c:v>1830649</c:v>
                </c:pt>
                <c:pt idx="2">
                  <c:v>2289931</c:v>
                </c:pt>
                <c:pt idx="3">
                  <c:v>2754362</c:v>
                </c:pt>
                <c:pt idx="4">
                  <c:v>3355777</c:v>
                </c:pt>
                <c:pt idx="5">
                  <c:v>3834206</c:v>
                </c:pt>
                <c:pt idx="6">
                  <c:v>4118913</c:v>
                </c:pt>
                <c:pt idx="7">
                  <c:v>4780121</c:v>
                </c:pt>
                <c:pt idx="8">
                  <c:v>5071460</c:v>
                </c:pt>
                <c:pt idx="9">
                  <c:v>5104056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971-47C9-9B59-C3222452944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Excluded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Sheet1!$A$2:$A$11</c:f>
              <c:numCache>
                <c:formatCode>General</c:formatCode>
                <c:ptCount val="10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</c:numCache>
            </c:numRef>
          </c:cat>
          <c:val>
            <c:numRef>
              <c:f>Sheet1!$E$2:$E$11</c:f>
              <c:numCache>
                <c:formatCode>0</c:formatCode>
                <c:ptCount val="10"/>
                <c:pt idx="0">
                  <c:v>829722</c:v>
                </c:pt>
                <c:pt idx="1">
                  <c:v>958539</c:v>
                </c:pt>
                <c:pt idx="2">
                  <c:v>793204</c:v>
                </c:pt>
                <c:pt idx="3">
                  <c:v>839679</c:v>
                </c:pt>
                <c:pt idx="4">
                  <c:v>873693</c:v>
                </c:pt>
                <c:pt idx="5">
                  <c:v>1331201</c:v>
                </c:pt>
                <c:pt idx="6">
                  <c:v>244757</c:v>
                </c:pt>
                <c:pt idx="7">
                  <c:v>845397</c:v>
                </c:pt>
                <c:pt idx="8">
                  <c:v>935648</c:v>
                </c:pt>
                <c:pt idx="9">
                  <c:v>439953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971-47C9-9B59-C322245294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5"/>
        <c:overlap val="100"/>
        <c:axId val="501686344"/>
        <c:axId val="501685032"/>
      </c:barChart>
      <c:catAx>
        <c:axId val="501686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685032"/>
        <c:crosses val="autoZero"/>
        <c:auto val="1"/>
        <c:lblAlgn val="ctr"/>
        <c:lblOffset val="100"/>
        <c:noMultiLvlLbl val="0"/>
      </c:catAx>
      <c:valAx>
        <c:axId val="501685032"/>
        <c:scaling>
          <c:orientation val="minMax"/>
          <c:max val="2800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68634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6666666666666666E-2"/>
                <c:y val="0.43764545723937331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 cmpd="sng">
          <a:noFill/>
        </a:ln>
        <a:effectLst/>
      </c:spPr>
    </c:plotArea>
    <c:legend>
      <c:legendPos val="b"/>
      <c:layout>
        <c:manualLayout>
          <c:xMode val="edge"/>
          <c:yMode val="edge"/>
          <c:x val="0.28928681831437736"/>
          <c:y val="0.93005079615087205"/>
          <c:w val="0.48809303003791193"/>
          <c:h val="6.99492038491279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 dirty="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 dirty="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 dirty="0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40172"/>
            <a:ext cx="10515600" cy="1143000"/>
          </a:xfrm>
        </p:spPr>
        <p:txBody>
          <a:bodyPr/>
          <a:lstStyle/>
          <a:p>
            <a:r>
              <a:rPr lang="en-US" dirty="0"/>
              <a:t>Ohio landfills received 22.0 million tons</a:t>
            </a:r>
            <a:br>
              <a:rPr lang="en-US" dirty="0"/>
            </a:br>
            <a:r>
              <a:rPr lang="en-US" dirty="0"/>
              <a:t>of waste in 2023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3"/>
          </p:nvPr>
        </p:nvSpPr>
        <p:spPr>
          <a:xfrm>
            <a:off x="7848601" y="1676400"/>
            <a:ext cx="3810000" cy="4382172"/>
          </a:xfrm>
        </p:spPr>
        <p:txBody>
          <a:bodyPr/>
          <a:lstStyle/>
          <a:p>
            <a:r>
              <a:rPr lang="en-US" sz="1350" dirty="0"/>
              <a:t>Ohio landfills received 21,950,496 tons of waste in 2023, a reduction of 5.3 tons or 19.4% from 2022, and 1.1 tons or 4.7% below the ten-year average of 23.0 tons (as measured from 2014 to 2023).</a:t>
            </a:r>
          </a:p>
          <a:p>
            <a:r>
              <a:rPr lang="en-US" sz="1350" dirty="0"/>
              <a:t>In 2023, total waste disposed included:</a:t>
            </a:r>
          </a:p>
          <a:p>
            <a:pPr lvl="1"/>
            <a:r>
              <a:rPr lang="en-US" sz="1250" dirty="0"/>
              <a:t>Municipal solid waste (residential and commercial): 13.2 million tons (60.0%) </a:t>
            </a:r>
          </a:p>
          <a:p>
            <a:pPr lvl="1"/>
            <a:r>
              <a:rPr lang="en-US" sz="1250" dirty="0"/>
              <a:t>Construction and Demolition Debris (C&amp;DD): 5.1 million tons (23.3%)</a:t>
            </a:r>
          </a:p>
          <a:p>
            <a:pPr lvl="1"/>
            <a:r>
              <a:rPr lang="en-US" sz="1250" dirty="0"/>
              <a:t>Industrial solid waste: 3.2 million tons (14.8%) </a:t>
            </a:r>
          </a:p>
          <a:p>
            <a:pPr lvl="1"/>
            <a:r>
              <a:rPr lang="en-US" sz="1250" dirty="0"/>
              <a:t>Excluded waste: nearly 440,000 tons (2.0%)</a:t>
            </a:r>
          </a:p>
          <a:p>
            <a:r>
              <a:rPr lang="en-US" sz="1350" dirty="0"/>
              <a:t>Excluded waste includes materials that are authorized for disposal at a solid waste landfill and excluded from the definition of solid waste such as earth, fly ash, slag, and other substances not harmful to public health.</a:t>
            </a:r>
          </a:p>
          <a:p>
            <a:r>
              <a:rPr lang="en-US" sz="1350" dirty="0"/>
              <a:t>As of July 2024, there are 47 landfills in Ohio: 37 municipal, 5 industrial, and 5 residual (a subset of industrial).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5412399"/>
            <a:ext cx="2971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Ohio Environmental Protection Agency</a:t>
            </a:r>
          </a:p>
        </p:txBody>
      </p:sp>
      <p:graphicFrame>
        <p:nvGraphicFramePr>
          <p:cNvPr id="5" name="Content Placeholder 9">
            <a:extLst>
              <a:ext uri="{FF2B5EF4-FFF2-40B4-BE49-F238E27FC236}">
                <a16:creationId xmlns:a16="http://schemas.microsoft.com/office/drawing/2014/main" id="{238EEABF-A5B5-B57D-2F0E-2C6F4B4382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226267"/>
              </p:ext>
            </p:extLst>
          </p:nvPr>
        </p:nvGraphicFramePr>
        <p:xfrm>
          <a:off x="762000" y="1676400"/>
          <a:ext cx="6858000" cy="37154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11446817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3002</TotalTime>
  <Words>191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Ohio landfills received 22.0 million tons of waste in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Jamie Doskocil</dc:creator>
  <cp:lastModifiedBy>Zach Gleim</cp:lastModifiedBy>
  <cp:revision>55</cp:revision>
  <cp:lastPrinted>2024-08-27T18:37:53Z</cp:lastPrinted>
  <dcterms:created xsi:type="dcterms:W3CDTF">2022-06-09T19:55:28Z</dcterms:created>
  <dcterms:modified xsi:type="dcterms:W3CDTF">2024-09-04T15:19:32Z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