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5976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2FDD88-6521-418C-8123-D508D8D03A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07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97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809F33-EB31-47CD-A87E-A5E769F028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6212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lsc.ohio.gov/" TargetMode="Externa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84" name="Group 16"/>
          <p:cNvGrpSpPr>
            <a:grpSpLocks/>
          </p:cNvGrpSpPr>
          <p:nvPr/>
        </p:nvGrpSpPr>
        <p:grpSpPr bwMode="auto">
          <a:xfrm>
            <a:off x="0" y="0"/>
            <a:ext cx="11684000" cy="5943601"/>
            <a:chOff x="0" y="0"/>
            <a:chExt cx="5520" cy="3744"/>
          </a:xfrm>
        </p:grpSpPr>
        <p:sp>
          <p:nvSpPr>
            <p:cNvPr id="26317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86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dirty="0">
                <a:latin typeface="Times New Roman" charset="0"/>
              </a:endParaRPr>
            </a:p>
          </p:txBody>
        </p:sp>
        <p:grpSp>
          <p:nvGrpSpPr>
            <p:cNvPr id="263182" name="Group 1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63171" name="Rectangle 3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dirty="0">
                  <a:latin typeface="Times New Roman" charset="0"/>
                </a:endParaRPr>
              </a:p>
            </p:txBody>
          </p:sp>
          <p:sp>
            <p:nvSpPr>
              <p:cNvPr id="263172" name="Rectangle 4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dirty="0">
                  <a:latin typeface="Times New Roman" charset="0"/>
                </a:endParaRPr>
              </a:p>
            </p:txBody>
          </p:sp>
          <p:sp>
            <p:nvSpPr>
              <p:cNvPr id="263178" name="Line 10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3183" name="Group 15"/>
            <p:cNvGrpSpPr>
              <a:grpSpLocks/>
            </p:cNvGrpSpPr>
            <p:nvPr userDrawn="1"/>
          </p:nvGrpSpPr>
          <p:grpSpPr bwMode="auto">
            <a:xfrm>
              <a:off x="400" y="360"/>
              <a:ext cx="5088" cy="192"/>
              <a:chOff x="400" y="360"/>
              <a:chExt cx="5088" cy="192"/>
            </a:xfrm>
          </p:grpSpPr>
          <p:sp>
            <p:nvSpPr>
              <p:cNvPr id="263179" name="Rectangle 11"/>
              <p:cNvSpPr>
                <a:spLocks noChangeArrowheads="1"/>
              </p:cNvSpPr>
              <p:nvPr/>
            </p:nvSpPr>
            <p:spPr bwMode="auto">
              <a:xfrm>
                <a:off x="3936" y="360"/>
                <a:ext cx="1536" cy="19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dirty="0">
                  <a:latin typeface="Times New Roman" charset="0"/>
                </a:endParaRPr>
              </a:p>
            </p:txBody>
          </p:sp>
          <p:sp>
            <p:nvSpPr>
              <p:cNvPr id="263180" name="Line 12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63173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28800" y="1066800"/>
            <a:ext cx="9753600" cy="22098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dirty="0" smtClean="0"/>
              <a:t>Section heading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dirty="0" smtClean="0"/>
              <a:t>Date of last update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162802" y="6583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1"/>
          <a:stretch/>
        </p:blipFill>
        <p:spPr>
          <a:xfrm>
            <a:off x="0" y="5872163"/>
            <a:ext cx="12192000" cy="985837"/>
          </a:xfrm>
          <a:prstGeom prst="rect">
            <a:avLst/>
          </a:prstGeom>
        </p:spPr>
      </p:pic>
      <p:sp>
        <p:nvSpPr>
          <p:cNvPr id="18" name="Rectangle 7"/>
          <p:cNvSpPr txBox="1">
            <a:spLocks noChangeArrowheads="1"/>
          </p:cNvSpPr>
          <p:nvPr userDrawn="1"/>
        </p:nvSpPr>
        <p:spPr bwMode="auto">
          <a:xfrm>
            <a:off x="0" y="6339840"/>
            <a:ext cx="16764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050" dirty="0" smtClean="0"/>
              <a:t>Legislative Budget </a:t>
            </a:r>
            <a:r>
              <a:rPr lang="en-US" altLang="en-US" sz="1100" dirty="0" smtClean="0"/>
              <a:t>Office</a:t>
            </a:r>
            <a:endParaRPr lang="en-US" altLang="en-US" sz="1100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8" y="5916168"/>
            <a:ext cx="694944" cy="69494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320" y="6629400"/>
            <a:ext cx="3048000" cy="0"/>
          </a:xfrm>
          <a:prstGeom prst="line">
            <a:avLst/>
          </a:prstGeom>
          <a:ln w="190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9144000" y="6628660"/>
            <a:ext cx="3048000" cy="0"/>
          </a:xfrm>
          <a:prstGeom prst="line">
            <a:avLst/>
          </a:prstGeom>
          <a:ln w="190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>
            <a:hlinkClick r:id="rId5"/>
          </p:cNvPr>
          <p:cNvSpPr txBox="1">
            <a:spLocks noChangeArrowheads="1"/>
          </p:cNvSpPr>
          <p:nvPr userDrawn="1"/>
        </p:nvSpPr>
        <p:spPr bwMode="auto">
          <a:xfrm>
            <a:off x="5638800" y="6583680"/>
            <a:ext cx="914400" cy="2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100" u="sng" dirty="0" smtClean="0"/>
              <a:t>lsc.ohio.gov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1313" indent="-341313">
              <a:defRPr/>
            </a:lvl1pPr>
            <a:lvl2pPr marL="631825" indent="-288925">
              <a:defRPr/>
            </a:lvl2pPr>
            <a:lvl3pPr marL="914400" indent="-228600">
              <a:defRPr/>
            </a:lvl3pPr>
            <a:lvl4pPr marL="1255713" indent="-227013">
              <a:defRPr/>
            </a:lvl4pPr>
            <a:lvl5pPr marL="1598613" indent="-227013"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1"/>
          <a:stretch/>
        </p:blipFill>
        <p:spPr>
          <a:xfrm>
            <a:off x="304800" y="83058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5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equ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Two unequal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600203"/>
            <a:ext cx="6858000" cy="4530725"/>
          </a:xfrm>
        </p:spPr>
        <p:txBody>
          <a:bodyPr/>
          <a:lstStyle>
            <a:lvl1pPr marL="341313" indent="-341313">
              <a:defRPr sz="2800"/>
            </a:lvl1pPr>
            <a:lvl2pPr marL="631825" indent="-288925">
              <a:defRPr sz="2400"/>
            </a:lvl2pPr>
            <a:lvl3pPr marL="914400" indent="-228600">
              <a:defRPr sz="2200"/>
            </a:lvl3pPr>
            <a:lvl4pPr marL="1255713" indent="-227013">
              <a:defRPr sz="2000"/>
            </a:lvl4pPr>
            <a:lvl5pPr marL="1598613" indent="-227013"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1"/>
          <a:stretch/>
        </p:blipFill>
        <p:spPr>
          <a:xfrm>
            <a:off x="304800" y="8305800"/>
            <a:ext cx="12192000" cy="9144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153400" y="1610503"/>
            <a:ext cx="3429000" cy="4535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5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equ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Two equal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24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/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Two equal columns/three content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200" y="1600203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2400" y="1600203"/>
            <a:ext cx="5080000" cy="2209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502400" y="3927472"/>
            <a:ext cx="5080000" cy="2203456"/>
          </a:xfrm>
        </p:spPr>
        <p:txBody>
          <a:bodyPr/>
          <a:lstStyle>
            <a:lvl1pPr marL="341313" indent="-341313">
              <a:def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0188">
              <a:defRPr lang="en-US" sz="2400" dirty="0" smtClean="0">
                <a:solidFill>
                  <a:schemeClr val="tx1"/>
                </a:solidFill>
                <a:latin typeface="+mn-lt"/>
              </a:defRPr>
            </a:lvl2pPr>
            <a:lvl3pPr marL="914400" indent="-228600">
              <a:defRPr lang="en-US" sz="2200" dirty="0" smtClean="0">
                <a:solidFill>
                  <a:schemeClr val="tx1"/>
                </a:solidFill>
                <a:latin typeface="+mn-lt"/>
              </a:defRPr>
            </a:lvl3pPr>
            <a:lvl4pPr marL="1255713" indent="-227013">
              <a:defRPr lang="en-US" sz="2000" dirty="0" smtClean="0">
                <a:solidFill>
                  <a:schemeClr val="tx1"/>
                </a:solidFill>
                <a:latin typeface="+mn-lt"/>
              </a:defRPr>
            </a:lvl4pPr>
            <a:lvl5pPr marL="1543050" indent="-171450">
              <a:defRPr lang="en-US" sz="1800" dirty="0">
                <a:solidFill>
                  <a:schemeClr val="tx1"/>
                </a:solidFill>
                <a:latin typeface="+mn-lt"/>
              </a:defRPr>
            </a:lvl5pPr>
          </a:lstStyle>
          <a:p>
            <a:pPr marL="341313" lvl="0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 smtClean="0"/>
              <a:t>First level</a:t>
            </a:r>
          </a:p>
          <a:p>
            <a:pPr marL="573088" lvl="1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9144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en-US" dirty="0" smtClean="0"/>
              <a:t>Third level</a:t>
            </a:r>
          </a:p>
          <a:p>
            <a:pPr marL="1255713" lvl="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543050" lvl="4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1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/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Two rows/three content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8903" y="1600203"/>
            <a:ext cx="10373497" cy="2320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8903" y="3921131"/>
            <a:ext cx="5080000" cy="2209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502400" y="3927472"/>
            <a:ext cx="5080000" cy="2203456"/>
          </a:xfrm>
        </p:spPr>
        <p:txBody>
          <a:bodyPr/>
          <a:lstStyle>
            <a:lvl1pPr marL="341313" indent="-341313">
              <a:def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0188">
              <a:defRPr lang="en-US" sz="2400" dirty="0" smtClean="0">
                <a:solidFill>
                  <a:schemeClr val="tx1"/>
                </a:solidFill>
                <a:latin typeface="+mn-lt"/>
              </a:defRPr>
            </a:lvl2pPr>
            <a:lvl3pPr marL="914400" indent="-228600">
              <a:defRPr lang="en-US" sz="2200" dirty="0" smtClean="0">
                <a:solidFill>
                  <a:schemeClr val="tx1"/>
                </a:solidFill>
                <a:latin typeface="+mn-lt"/>
              </a:defRPr>
            </a:lvl3pPr>
            <a:lvl4pPr marL="1255713" indent="-227013">
              <a:defRPr lang="en-US" sz="2000" dirty="0" smtClean="0">
                <a:solidFill>
                  <a:schemeClr val="tx1"/>
                </a:solidFill>
                <a:latin typeface="+mn-lt"/>
              </a:defRPr>
            </a:lvl4pPr>
            <a:lvl5pPr marL="1543050" indent="-171450">
              <a:defRPr lang="en-US" sz="1800" dirty="0">
                <a:solidFill>
                  <a:schemeClr val="tx1"/>
                </a:solidFill>
                <a:latin typeface="+mn-lt"/>
              </a:defRPr>
            </a:lvl5pPr>
          </a:lstStyle>
          <a:p>
            <a:pPr marL="341313" lvl="0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dirty="0" smtClean="0"/>
              <a:t>First level</a:t>
            </a:r>
          </a:p>
          <a:p>
            <a:pPr marL="573088" lvl="1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9144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en-US" dirty="0" smtClean="0"/>
              <a:t>Third level</a:t>
            </a:r>
          </a:p>
          <a:p>
            <a:pPr marL="1255713" lvl="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543050" lvl="4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1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lsc.ohio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56" name="Group 1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262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dirty="0">
                <a:latin typeface="Times New Roman" charset="0"/>
              </a:endParaRPr>
            </a:p>
          </p:txBody>
        </p:sp>
        <p:grpSp>
          <p:nvGrpSpPr>
            <p:cNvPr id="262155" name="Group 11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62146" name="Rectangle 2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dirty="0">
                  <a:latin typeface="Times New Roman" charset="0"/>
                </a:endParaRPr>
              </a:p>
            </p:txBody>
          </p:sp>
          <p:sp>
            <p:nvSpPr>
              <p:cNvPr id="262148" name="Line 4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62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3"/>
            <a:ext cx="10363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endParaRPr lang="en-US" altLang="en-US" dirty="0"/>
          </a:p>
        </p:txBody>
      </p:sp>
      <p:sp>
        <p:nvSpPr>
          <p:cNvPr id="262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endParaRPr lang="en-US" altLang="en-US" dirty="0"/>
          </a:p>
        </p:txBody>
      </p:sp>
      <p:sp>
        <p:nvSpPr>
          <p:cNvPr id="262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fld id="{CA018B54-7992-48DF-BF8C-61CFB03447C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1"/>
          <a:stretch/>
        </p:blipFill>
        <p:spPr>
          <a:xfrm>
            <a:off x="0" y="6096000"/>
            <a:ext cx="12192000" cy="640080"/>
          </a:xfrm>
          <a:prstGeom prst="rect">
            <a:avLst/>
          </a:prstGeom>
        </p:spPr>
      </p:pic>
      <p:sp>
        <p:nvSpPr>
          <p:cNvPr id="16" name="Rectangle 7"/>
          <p:cNvSpPr txBox="1">
            <a:spLocks noChangeArrowheads="1"/>
          </p:cNvSpPr>
          <p:nvPr userDrawn="1"/>
        </p:nvSpPr>
        <p:spPr bwMode="auto">
          <a:xfrm>
            <a:off x="0" y="6428232"/>
            <a:ext cx="1752600" cy="20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100" dirty="0" smtClean="0"/>
              <a:t>Legislative Budget Office</a:t>
            </a:r>
            <a:endParaRPr lang="en-US" altLang="en-US" sz="11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675120"/>
            <a:ext cx="12192000" cy="0"/>
          </a:xfrm>
          <a:prstGeom prst="line">
            <a:avLst/>
          </a:prstGeom>
          <a:ln w="190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rafterName"/>
          <p:cNvSpPr txBox="1">
            <a:spLocks noChangeArrowheads="1"/>
          </p:cNvSpPr>
          <p:nvPr userDrawn="1"/>
        </p:nvSpPr>
        <p:spPr bwMode="auto">
          <a:xfrm>
            <a:off x="10439400" y="6428232"/>
            <a:ext cx="1752600" cy="20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7">
            <a:hlinkClick r:id="rId9"/>
          </p:cNvPr>
          <p:cNvSpPr txBox="1">
            <a:spLocks noChangeArrowheads="1"/>
          </p:cNvSpPr>
          <p:nvPr userDrawn="1"/>
        </p:nvSpPr>
        <p:spPr bwMode="auto">
          <a:xfrm>
            <a:off x="11277600" y="6428232"/>
            <a:ext cx="914400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100" u="sng" dirty="0" smtClean="0"/>
              <a:t>lsc.ohio.gov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8" r:id="rId3"/>
    <p:sldLayoutId id="2147483691" r:id="rId4"/>
    <p:sldLayoutId id="2147483697" r:id="rId5"/>
    <p:sldLayoutId id="2147483699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55713" indent="-22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88216"/>
            <a:ext cx="3821211" cy="4075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</a:t>
            </a:r>
            <a:r>
              <a:rPr lang="en-US" dirty="0"/>
              <a:t>s</a:t>
            </a:r>
            <a:r>
              <a:rPr lang="en-US" dirty="0" smtClean="0"/>
              <a:t>pends </a:t>
            </a: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d</a:t>
            </a:r>
            <a:r>
              <a:rPr lang="en-US" dirty="0" smtClean="0"/>
              <a:t>ollars </a:t>
            </a:r>
            <a:r>
              <a:rPr lang="en-US" dirty="0"/>
              <a:t>p</a:t>
            </a:r>
            <a:r>
              <a:rPr lang="en-US" dirty="0" smtClean="0"/>
              <a:t>er capita</a:t>
            </a:r>
            <a:br>
              <a:rPr lang="en-US" dirty="0" smtClean="0"/>
            </a:br>
            <a:r>
              <a:rPr lang="en-US" dirty="0" smtClean="0"/>
              <a:t>in rural </a:t>
            </a:r>
            <a:r>
              <a:rPr lang="en-US" dirty="0"/>
              <a:t>c</a:t>
            </a:r>
            <a:r>
              <a:rPr lang="en-US" dirty="0" smtClean="0"/>
              <a:t>ounties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99003" y="1752600"/>
            <a:ext cx="5783397" cy="4119916"/>
          </a:xfrm>
        </p:spPr>
        <p:txBody>
          <a:bodyPr/>
          <a:lstStyle/>
          <a:p>
            <a:r>
              <a:rPr lang="en-US" sz="1900" dirty="0" smtClean="0"/>
              <a:t>The state spent $44.5 billion on programs and projects in Ohio’s 88 counties in FY 2023.</a:t>
            </a:r>
            <a:endParaRPr lang="en-US" sz="1900" dirty="0"/>
          </a:p>
          <a:p>
            <a:pPr lvl="1"/>
            <a:r>
              <a:rPr lang="en-US" sz="1700" dirty="0" smtClean="0"/>
              <a:t>Per-capita spending was greatest in five counties in the Appalachian region: Athens ($8,417), Scioto ($6,917), Pike ($6,730), Gallia ($6,476), and Vinton ($5,746).</a:t>
            </a:r>
            <a:endParaRPr lang="en-US" sz="1700" dirty="0"/>
          </a:p>
          <a:p>
            <a:pPr lvl="1"/>
            <a:r>
              <a:rPr lang="en-US" sz="1700" dirty="0" smtClean="0"/>
              <a:t>Total spending was greatest in five urban counties: Franklin ($6.0 billion), Cuyahoga ($5.1 billion), Hamilton ($3.2 billion), Montgomery ($2.1 billion), and Summit ($2.0 billion).</a:t>
            </a:r>
            <a:endParaRPr lang="en-US" sz="1700" dirty="0"/>
          </a:p>
          <a:p>
            <a:r>
              <a:rPr lang="en-US" sz="1900" dirty="0" smtClean="0"/>
              <a:t>State support for Medicaid, K-12 and higher education, other social programs, and local government services amounted to $43.1 billion (96.9%) of the total.</a:t>
            </a:r>
            <a:endParaRPr lang="en-US" sz="1900" dirty="0"/>
          </a:p>
          <a:p>
            <a:r>
              <a:rPr lang="en-US" sz="1900" dirty="0" smtClean="0"/>
              <a:t>Capital expenditures totaled $1.4 billion (3.1%).</a:t>
            </a:r>
            <a:endParaRPr lang="en-US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1888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FY 2023 Per-Capita State Spending by County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363305"/>
            <a:ext cx="236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Source</a:t>
            </a:r>
            <a:r>
              <a:rPr lang="en-US" sz="1100" dirty="0">
                <a:latin typeface="+mn-lt"/>
              </a:rPr>
              <a:t>: </a:t>
            </a:r>
            <a:r>
              <a:rPr lang="en-US" sz="1100" dirty="0" smtClean="0">
                <a:latin typeface="+mn-lt"/>
              </a:rPr>
              <a:t>Annual survey of state agencies by the Ohio Legislative Service Commission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6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163"/>
      </a:accent1>
      <a:accent2>
        <a:srgbClr val="C0504D"/>
      </a:accent2>
      <a:accent3>
        <a:srgbClr val="9BBB59"/>
      </a:accent3>
      <a:accent4>
        <a:srgbClr val="FF0000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FN font them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hio Facts Template.potx" id="{ABE8DC34-85DB-4B5F-A7CC-9DF3C49791B1}" vid="{4C6E6946-AD51-4E2D-94F2-CFE20DE60AD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Ohio Facts Template</Template>
  <TotalTime>389</TotalTime>
  <Words>155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Times New Roman</vt:lpstr>
      <vt:lpstr>Wingdings</vt:lpstr>
      <vt:lpstr>Layers</vt:lpstr>
      <vt:lpstr>Ohio spends more dollars per capita in rural counties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Heading</dc:title>
  <dc:creator>Melaney Carter</dc:creator>
  <cp:lastModifiedBy>Zach Gleim</cp:lastModifiedBy>
  <cp:revision>19</cp:revision>
  <cp:lastPrinted>2022-05-16T19:03:05Z</cp:lastPrinted>
  <dcterms:created xsi:type="dcterms:W3CDTF">2022-06-06T15:46:54Z</dcterms:created>
  <dcterms:modified xsi:type="dcterms:W3CDTF">2024-07-18T19:10:35Z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