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>
        <p:scale>
          <a:sx n="100" d="100"/>
          <a:sy n="100" d="100"/>
        </p:scale>
        <p:origin x="62" y="-57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Ohio’s TANF Expenditures, FFY 2022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200925196850397"/>
          <c:y val="0.13467049975445433"/>
          <c:w val="0.65598149606299216"/>
          <c:h val="0.7355083347587858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/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/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/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/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Lbls>
            <c:dLbl>
              <c:idx val="0"/>
              <c:layout>
                <c:manualLayout>
                  <c:x val="-9.1665607737743949E-17"/>
                  <c:y val="4.48493342676944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Other </a:t>
                    </a:r>
                    <a:fld id="{51BA84B9-A854-48F1-B492-33A202A898F3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8DCFD848-39BD-49AB-B17B-60FC5C5269D8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8A-4ACC-8A82-D6781CCC0CEC}"/>
                </c:ext>
              </c:extLst>
            </c:dLbl>
            <c:dLbl>
              <c:idx val="1"/>
              <c:layout>
                <c:manualLayout>
                  <c:x val="1.0000098425196759E-2"/>
                  <c:y val="8.409250175192608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27499999999999"/>
                      <c:h val="9.03153468815697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2"/>
              <c:layout>
                <c:manualLayout>
                  <c:x val="-5.0000000000000001E-3"/>
                  <c:y val="5.606166783461705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7.4999999999999997E-3"/>
                  <c:y val="8.409250175192712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Support Services</c:v>
                </c:pt>
                <c:pt idx="1">
                  <c:v>Administration</c:v>
                </c:pt>
                <c:pt idx="2">
                  <c:v>Cash Assistance</c:v>
                </c:pt>
                <c:pt idx="3">
                  <c:v>Child Care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34.226789524755254</c:v>
                </c:pt>
                <c:pt idx="1">
                  <c:v>11.563414395938715</c:v>
                </c:pt>
                <c:pt idx="2">
                  <c:v>17.881880819022907</c:v>
                </c:pt>
                <c:pt idx="3">
                  <c:v>36.32791526028312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</cdr:x>
      <cdr:y>0.4541</cdr:y>
    </cdr:from>
    <cdr:to>
      <cdr:x>0.66</cdr:x>
      <cdr:y>0.58409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27200" y="2057400"/>
          <a:ext cx="1625600" cy="588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</a:t>
          </a:r>
        </a:p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$1.15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Child care accounted </a:t>
            </a:r>
            <a:r>
              <a:rPr lang="en-US" sz="3200" dirty="0"/>
              <a:t>for </a:t>
            </a:r>
            <a:r>
              <a:rPr lang="en-US" sz="3200" dirty="0" smtClean="0"/>
              <a:t>over a third of Temporary Assistance for Needy Families (TANF) expenditures</a:t>
            </a:r>
            <a:endParaRPr lang="en-US" sz="3200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973885" y="1600200"/>
            <a:ext cx="5608515" cy="4530725"/>
          </a:xfrm>
        </p:spPr>
        <p:txBody>
          <a:bodyPr/>
          <a:lstStyle/>
          <a:p>
            <a:r>
              <a:rPr lang="en-US" sz="1450" dirty="0" smtClean="0">
                <a:solidFill>
                  <a:prstClr val="black"/>
                </a:solidFill>
              </a:rPr>
              <a:t>The largest TANF expenditure in FFY 2022 was for </a:t>
            </a:r>
            <a:r>
              <a:rPr lang="en-US" sz="1450" dirty="0">
                <a:solidFill>
                  <a:prstClr val="black"/>
                </a:solidFill>
              </a:rPr>
              <a:t>c</a:t>
            </a:r>
            <a:r>
              <a:rPr lang="en-US" sz="1450" dirty="0" smtClean="0">
                <a:solidFill>
                  <a:prstClr val="black"/>
                </a:solidFill>
              </a:rPr>
              <a:t>hild care subsidies ($418.3 million). TANF dollars are combined with </a:t>
            </a:r>
            <a:r>
              <a:rPr lang="en-US" sz="1450" dirty="0">
                <a:solidFill>
                  <a:prstClr val="black"/>
                </a:solidFill>
              </a:rPr>
              <a:t>o</a:t>
            </a:r>
            <a:r>
              <a:rPr lang="en-US" sz="1450" dirty="0" smtClean="0">
                <a:solidFill>
                  <a:prstClr val="black"/>
                </a:solidFill>
              </a:rPr>
              <a:t>ther </a:t>
            </a:r>
            <a:r>
              <a:rPr lang="en-US" sz="1450" dirty="0">
                <a:solidFill>
                  <a:prstClr val="black"/>
                </a:solidFill>
              </a:rPr>
              <a:t>state and federal funds </a:t>
            </a:r>
            <a:r>
              <a:rPr lang="en-US" sz="1450" dirty="0" smtClean="0">
                <a:solidFill>
                  <a:prstClr val="black"/>
                </a:solidFill>
              </a:rPr>
              <a:t>to </a:t>
            </a:r>
            <a:r>
              <a:rPr lang="en-US" sz="1450" dirty="0">
                <a:solidFill>
                  <a:prstClr val="black"/>
                </a:solidFill>
              </a:rPr>
              <a:t>provide </a:t>
            </a:r>
            <a:r>
              <a:rPr lang="en-US" sz="1450" dirty="0" smtClean="0">
                <a:solidFill>
                  <a:prstClr val="black"/>
                </a:solidFill>
              </a:rPr>
              <a:t>benefits for eligible families. For initial eligibility, a family’s income must be at or below 145% FPL. Once enrolled, a family can receive benefits until their income reaches 300% FPL. </a:t>
            </a:r>
          </a:p>
          <a:p>
            <a:pPr lvl="0"/>
            <a:r>
              <a:rPr lang="en-US" sz="1450" spc="-10" dirty="0" smtClean="0">
                <a:solidFill>
                  <a:prstClr val="black"/>
                </a:solidFill>
              </a:rPr>
              <a:t>Other support services, the next largest category ($394.1 million), include a variety of activities such </a:t>
            </a:r>
            <a:r>
              <a:rPr lang="en-US" sz="1450" spc="-10" dirty="0" smtClean="0">
                <a:solidFill>
                  <a:prstClr val="black"/>
                </a:solidFill>
              </a:rPr>
              <a:t>as </a:t>
            </a:r>
            <a:r>
              <a:rPr lang="en-US" sz="1450" spc="-10" dirty="0" smtClean="0">
                <a:solidFill>
                  <a:prstClr val="black"/>
                </a:solidFill>
              </a:rPr>
              <a:t>short-term, </a:t>
            </a:r>
            <a:r>
              <a:rPr lang="en-US" sz="1450" spc="-10" dirty="0">
                <a:solidFill>
                  <a:prstClr val="black"/>
                </a:solidFill>
              </a:rPr>
              <a:t>noncash benefits </a:t>
            </a:r>
            <a:r>
              <a:rPr lang="en-US" sz="1450" spc="-10" dirty="0" smtClean="0">
                <a:solidFill>
                  <a:prstClr val="black"/>
                </a:solidFill>
              </a:rPr>
              <a:t>(e.g</a:t>
            </a:r>
            <a:r>
              <a:rPr lang="en-US" sz="1450" spc="-10" dirty="0" smtClean="0">
                <a:solidFill>
                  <a:prstClr val="black"/>
                </a:solidFill>
              </a:rPr>
              <a:t>., </a:t>
            </a:r>
            <a:r>
              <a:rPr lang="en-US" sz="1450" spc="-10" dirty="0" smtClean="0">
                <a:solidFill>
                  <a:prstClr val="black"/>
                </a:solidFill>
              </a:rPr>
              <a:t>shelter</a:t>
            </a:r>
            <a:r>
              <a:rPr lang="en-US" sz="1450" spc="-10" dirty="0">
                <a:solidFill>
                  <a:prstClr val="black"/>
                </a:solidFill>
              </a:rPr>
              <a:t>, </a:t>
            </a:r>
            <a:r>
              <a:rPr lang="en-US" sz="1450" spc="-10" dirty="0" smtClean="0">
                <a:solidFill>
                  <a:prstClr val="black"/>
                </a:solidFill>
              </a:rPr>
              <a:t>job-required clothing, and transportation), work and training activities, child welfare services, and out-of-wedlock pregnancy prevention. </a:t>
            </a:r>
          </a:p>
          <a:p>
            <a:pPr lvl="0"/>
            <a:r>
              <a:rPr lang="en-US" sz="1450" dirty="0" smtClean="0">
                <a:solidFill>
                  <a:prstClr val="black"/>
                </a:solidFill>
              </a:rPr>
              <a:t>Cash assistance ($205.9 million) and local and state administration ($133.1 million) were the remaining categories. Cash assistance benefits are typically provided to needy families (incomes up to </a:t>
            </a:r>
            <a:r>
              <a:rPr lang="en-US" sz="1450" dirty="0" smtClean="0"/>
              <a:t>50% FPL) for up to 36 consecutive months, with a lifetime limit of 60 months</a:t>
            </a:r>
            <a:r>
              <a:rPr lang="en-US" sz="1450" dirty="0" smtClean="0">
                <a:solidFill>
                  <a:prstClr val="black"/>
                </a:solidFill>
              </a:rPr>
              <a:t>. </a:t>
            </a:r>
            <a:endParaRPr lang="en-US" sz="1450" dirty="0">
              <a:solidFill>
                <a:prstClr val="black"/>
              </a:solidFill>
            </a:endParaRPr>
          </a:p>
          <a:p>
            <a:pPr lvl="0"/>
            <a:r>
              <a:rPr lang="en-US" sz="1450" dirty="0">
                <a:solidFill>
                  <a:prstClr val="black"/>
                </a:solidFill>
              </a:rPr>
              <a:t>Ohio’s TANF resources </a:t>
            </a:r>
            <a:r>
              <a:rPr lang="en-US" sz="1450" dirty="0" smtClean="0">
                <a:solidFill>
                  <a:prstClr val="black"/>
                </a:solidFill>
              </a:rPr>
              <a:t>include about $725.6 </a:t>
            </a:r>
            <a:r>
              <a:rPr lang="en-US" sz="1450" dirty="0">
                <a:solidFill>
                  <a:prstClr val="black"/>
                </a:solidFill>
              </a:rPr>
              <a:t>million from the federal TANF Block Grant and </a:t>
            </a:r>
            <a:r>
              <a:rPr lang="en-US" sz="1450" dirty="0" smtClean="0">
                <a:solidFill>
                  <a:prstClr val="black"/>
                </a:solidFill>
              </a:rPr>
              <a:t>$416.9 million </a:t>
            </a:r>
            <a:r>
              <a:rPr lang="en-US" sz="1450" dirty="0">
                <a:solidFill>
                  <a:prstClr val="black"/>
                </a:solidFill>
              </a:rPr>
              <a:t>in </a:t>
            </a:r>
            <a:r>
              <a:rPr lang="en-US" sz="1450" dirty="0" smtClean="0">
                <a:solidFill>
                  <a:prstClr val="black"/>
                </a:solidFill>
              </a:rPr>
              <a:t>state funds to meet the maintenance of effort requirement. </a:t>
            </a:r>
            <a:endParaRPr lang="en-US" sz="1450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0932756"/>
              </p:ext>
            </p:extLst>
          </p:nvPr>
        </p:nvGraphicFramePr>
        <p:xfrm>
          <a:off x="88436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3885" y="57912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Health and Human Services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2607</TotalTime>
  <Words>246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Child care accounted for over a third of Temporary Assistance for Needy Families (TANF) expenditures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chart/small table</dc:title>
  <dc:creator>Ryan Sherrock</dc:creator>
  <cp:lastModifiedBy>Zach Gleim</cp:lastModifiedBy>
  <cp:revision>62</cp:revision>
  <cp:lastPrinted>2022-07-06T15:15:13Z</cp:lastPrinted>
  <dcterms:created xsi:type="dcterms:W3CDTF">2022-06-27T20:50:58Z</dcterms:created>
  <dcterms:modified xsi:type="dcterms:W3CDTF">2024-07-15T19:58:13Z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