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3"/>
  </p:notesMasterIdLst>
  <p:handoutMasterIdLst>
    <p:handoutMasterId r:id="rId4"/>
  </p:handoutMasterIdLst>
  <p:sldIdLst>
    <p:sldId id="265" r:id="rId2"/>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aney Carter" initials="MAC" lastIdx="2" clrIdx="0">
    <p:extLst>
      <p:ext uri="{19B8F6BF-5375-455C-9EA6-DF929625EA0E}">
        <p15:presenceInfo xmlns:p15="http://schemas.microsoft.com/office/powerpoint/2012/main" userId="Melaney Cart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396" autoAdjust="0"/>
    <p:restoredTop sz="75976" autoAdjust="0"/>
  </p:normalViewPr>
  <p:slideViewPr>
    <p:cSldViewPr>
      <p:cViewPr>
        <p:scale>
          <a:sx n="125" d="100"/>
          <a:sy n="125" d="100"/>
        </p:scale>
        <p:origin x="672" y="90"/>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r>
              <a:rPr lang="en-US" sz="1800" dirty="0">
                <a:solidFill>
                  <a:schemeClr val="tx1"/>
                </a:solidFill>
              </a:rPr>
              <a:t>UC State Revenues and Regular Benefits* (in billions)</a:t>
            </a:r>
          </a:p>
        </c:rich>
      </c:tx>
      <c:layout>
        <c:manualLayout>
          <c:xMode val="edge"/>
          <c:yMode val="edge"/>
          <c:x val="0.25239664601153505"/>
          <c:y val="4.8402876579143848E-3"/>
        </c:manualLayout>
      </c:layout>
      <c:overlay val="0"/>
      <c:spPr>
        <a:noFill/>
        <a:ln>
          <a:noFill/>
        </a:ln>
        <a:effectLst/>
      </c:spPr>
      <c:txPr>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6.1577743553405687E-2"/>
          <c:y val="0.14961408512798066"/>
          <c:w val="0.92495424297858087"/>
          <c:h val="0.59548833783220878"/>
        </c:manualLayout>
      </c:layout>
      <c:lineChart>
        <c:grouping val="standard"/>
        <c:varyColors val="0"/>
        <c:ser>
          <c:idx val="0"/>
          <c:order val="0"/>
          <c:tx>
            <c:strRef>
              <c:f>Sheet1!$B$1</c:f>
              <c:strCache>
                <c:ptCount val="1"/>
                <c:pt idx="0">
                  <c:v>Revenue</c:v>
                </c:pt>
              </c:strCache>
            </c:strRef>
          </c:tx>
          <c:spPr>
            <a:ln w="28575" cap="rnd">
              <a:solidFill>
                <a:schemeClr val="accent1"/>
              </a:solidFill>
              <a:round/>
            </a:ln>
            <a:effectLst/>
          </c:spPr>
          <c:marker>
            <c:symbol val="triangle"/>
            <c:size val="5"/>
            <c:spPr>
              <a:solidFill>
                <a:schemeClr val="accent1"/>
              </a:solidFill>
              <a:ln w="9525">
                <a:solidFill>
                  <a:schemeClr val="accent1"/>
                </a:solidFill>
              </a:ln>
              <a:effectLst/>
            </c:spPr>
          </c:marker>
          <c:cat>
            <c:strRef>
              <c:f>Sheet1!$A$2:$A$13</c:f>
              <c:strCache>
                <c:ptCount val="12"/>
                <c:pt idx="0">
                  <c:v>CY12</c:v>
                </c:pt>
                <c:pt idx="1">
                  <c:v>CY13</c:v>
                </c:pt>
                <c:pt idx="2">
                  <c:v>CY14</c:v>
                </c:pt>
                <c:pt idx="3">
                  <c:v>CY15</c:v>
                </c:pt>
                <c:pt idx="4">
                  <c:v>CY16</c:v>
                </c:pt>
                <c:pt idx="5">
                  <c:v>CY17</c:v>
                </c:pt>
                <c:pt idx="6">
                  <c:v>CY18</c:v>
                </c:pt>
                <c:pt idx="7">
                  <c:v>CY19</c:v>
                </c:pt>
                <c:pt idx="8">
                  <c:v>CY20</c:v>
                </c:pt>
                <c:pt idx="9">
                  <c:v>CY21</c:v>
                </c:pt>
                <c:pt idx="10">
                  <c:v>CY22</c:v>
                </c:pt>
                <c:pt idx="11">
                  <c:v>CY23</c:v>
                </c:pt>
              </c:strCache>
            </c:strRef>
          </c:cat>
          <c:val>
            <c:numRef>
              <c:f>Sheet1!$B$2:$B$13</c:f>
              <c:numCache>
                <c:formatCode>_("$"* #,##0.00_);_("$"* \(#,##0.00\);_("$"* "-"??_);_(@_)</c:formatCode>
                <c:ptCount val="12"/>
                <c:pt idx="0">
                  <c:v>1.45</c:v>
                </c:pt>
                <c:pt idx="1">
                  <c:v>1.2</c:v>
                </c:pt>
                <c:pt idx="2">
                  <c:v>1.31</c:v>
                </c:pt>
                <c:pt idx="3">
                  <c:v>1.1399999999999999</c:v>
                </c:pt>
                <c:pt idx="4">
                  <c:v>1.36</c:v>
                </c:pt>
                <c:pt idx="5">
                  <c:v>1.28</c:v>
                </c:pt>
                <c:pt idx="6">
                  <c:v>1.1299999999999999</c:v>
                </c:pt>
                <c:pt idx="7">
                  <c:v>1.0900000000000001</c:v>
                </c:pt>
                <c:pt idx="8">
                  <c:v>1.06</c:v>
                </c:pt>
                <c:pt idx="9">
                  <c:v>2.6</c:v>
                </c:pt>
                <c:pt idx="10">
                  <c:v>1.23</c:v>
                </c:pt>
                <c:pt idx="11">
                  <c:v>1.1200000000000001</c:v>
                </c:pt>
              </c:numCache>
            </c:numRef>
          </c:val>
          <c:smooth val="0"/>
          <c:extLst>
            <c:ext xmlns:c16="http://schemas.microsoft.com/office/drawing/2014/chart" uri="{C3380CC4-5D6E-409C-BE32-E72D297353CC}">
              <c16:uniqueId val="{00000000-5167-450A-A28F-3BF622BB1566}"/>
            </c:ext>
          </c:extLst>
        </c:ser>
        <c:ser>
          <c:idx val="1"/>
          <c:order val="1"/>
          <c:tx>
            <c:strRef>
              <c:f>Sheet1!$C$1</c:f>
              <c:strCache>
                <c:ptCount val="1"/>
                <c:pt idx="0">
                  <c:v>Net Benefits</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Sheet1!$A$2:$A$13</c:f>
              <c:strCache>
                <c:ptCount val="12"/>
                <c:pt idx="0">
                  <c:v>CY12</c:v>
                </c:pt>
                <c:pt idx="1">
                  <c:v>CY13</c:v>
                </c:pt>
                <c:pt idx="2">
                  <c:v>CY14</c:v>
                </c:pt>
                <c:pt idx="3">
                  <c:v>CY15</c:v>
                </c:pt>
                <c:pt idx="4">
                  <c:v>CY16</c:v>
                </c:pt>
                <c:pt idx="5">
                  <c:v>CY17</c:v>
                </c:pt>
                <c:pt idx="6">
                  <c:v>CY18</c:v>
                </c:pt>
                <c:pt idx="7">
                  <c:v>CY19</c:v>
                </c:pt>
                <c:pt idx="8">
                  <c:v>CY20</c:v>
                </c:pt>
                <c:pt idx="9">
                  <c:v>CY21</c:v>
                </c:pt>
                <c:pt idx="10">
                  <c:v>CY22</c:v>
                </c:pt>
                <c:pt idx="11">
                  <c:v>CY23</c:v>
                </c:pt>
              </c:strCache>
            </c:strRef>
          </c:cat>
          <c:val>
            <c:numRef>
              <c:f>Sheet1!$C$2:$C$13</c:f>
              <c:numCache>
                <c:formatCode>_("$"* #,##0.00_);_("$"* \(#,##0.00\);_("$"* "-"??_);_(@_)</c:formatCode>
                <c:ptCount val="12"/>
                <c:pt idx="0">
                  <c:v>1.1299999999999999</c:v>
                </c:pt>
                <c:pt idx="1">
                  <c:v>1.1000000000000001</c:v>
                </c:pt>
                <c:pt idx="2">
                  <c:v>0.95</c:v>
                </c:pt>
                <c:pt idx="3">
                  <c:v>0.9</c:v>
                </c:pt>
                <c:pt idx="4">
                  <c:v>0.9</c:v>
                </c:pt>
                <c:pt idx="5">
                  <c:v>0.9</c:v>
                </c:pt>
                <c:pt idx="6">
                  <c:v>0.85</c:v>
                </c:pt>
                <c:pt idx="7">
                  <c:v>0.8</c:v>
                </c:pt>
                <c:pt idx="8">
                  <c:v>3.91</c:v>
                </c:pt>
                <c:pt idx="9">
                  <c:v>0.68</c:v>
                </c:pt>
                <c:pt idx="10">
                  <c:v>0.56000000000000005</c:v>
                </c:pt>
                <c:pt idx="11">
                  <c:v>0.75</c:v>
                </c:pt>
              </c:numCache>
            </c:numRef>
          </c:val>
          <c:smooth val="0"/>
          <c:extLst>
            <c:ext xmlns:c16="http://schemas.microsoft.com/office/drawing/2014/chart" uri="{C3380CC4-5D6E-409C-BE32-E72D297353CC}">
              <c16:uniqueId val="{00000001-5167-450A-A28F-3BF622BB1566}"/>
            </c:ext>
          </c:extLst>
        </c:ser>
        <c:dLbls>
          <c:showLegendKey val="0"/>
          <c:showVal val="0"/>
          <c:showCatName val="0"/>
          <c:showSerName val="0"/>
          <c:showPercent val="0"/>
          <c:showBubbleSize val="0"/>
        </c:dLbls>
        <c:marker val="1"/>
        <c:smooth val="0"/>
        <c:axId val="528983816"/>
        <c:axId val="528987424"/>
      </c:lineChart>
      <c:catAx>
        <c:axId val="528983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528987424"/>
        <c:crosses val="autoZero"/>
        <c:auto val="1"/>
        <c:lblAlgn val="ctr"/>
        <c:lblOffset val="100"/>
        <c:noMultiLvlLbl val="0"/>
      </c:catAx>
      <c:valAx>
        <c:axId val="528987424"/>
        <c:scaling>
          <c:orientation val="minMax"/>
          <c:max val="4"/>
        </c:scaling>
        <c:delete val="0"/>
        <c:axPos val="l"/>
        <c:majorGridlines>
          <c:spPr>
            <a:ln w="9525" cap="flat" cmpd="sng" algn="ctr">
              <a:solidFill>
                <a:schemeClr val="tx1">
                  <a:lumMod val="15000"/>
                  <a:lumOff val="85000"/>
                </a:schemeClr>
              </a:solidFill>
              <a:round/>
            </a:ln>
            <a:effectLst/>
          </c:spPr>
        </c:majorGridlines>
        <c:numFmt formatCode="&quot;$&quot;#,##0.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528983816"/>
        <c:crosses val="autoZero"/>
        <c:crossBetween val="between"/>
      </c:valAx>
      <c:spPr>
        <a:noFill/>
        <a:ln>
          <a:noFill/>
        </a:ln>
        <a:effectLst/>
      </c:spPr>
    </c:plotArea>
    <c:legend>
      <c:legendPos val="b"/>
      <c:layout>
        <c:manualLayout>
          <c:xMode val="edge"/>
          <c:yMode val="edge"/>
          <c:x val="0.38940644816092207"/>
          <c:y val="0.86222635700513495"/>
          <c:w val="0.22118700727147397"/>
          <c:h val="9.905134173155003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299011" name="Rectangle 3"/>
          <p:cNvSpPr>
            <a:spLocks noGrp="1" noChangeArrowheads="1"/>
          </p:cNvSpPr>
          <p:nvPr>
            <p:ph type="dt" sz="quarter"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299012" name="Rectangle 4"/>
          <p:cNvSpPr>
            <a:spLocks noGrp="1" noChangeArrowheads="1"/>
          </p:cNvSpPr>
          <p:nvPr>
            <p:ph type="ftr" sz="quarter" idx="2"/>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299013" name="Rectangle 5"/>
          <p:cNvSpPr>
            <a:spLocks noGrp="1" noChangeArrowheads="1"/>
          </p:cNvSpPr>
          <p:nvPr>
            <p:ph type="sldNum" sz="quarter" idx="3"/>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92FDD88-6521-418C-8123-D508D8D03AEB}" type="slidenum">
              <a:rPr lang="en-US" altLang="en-US"/>
              <a:pPr/>
              <a:t>‹#›</a:t>
            </a:fld>
            <a:endParaRPr lang="en-US" altLang="en-US" dirty="0"/>
          </a:p>
        </p:txBody>
      </p:sp>
    </p:spTree>
    <p:extLst>
      <p:ext uri="{BB962C8B-B14F-4D97-AF65-F5344CB8AC3E}">
        <p14:creationId xmlns:p14="http://schemas.microsoft.com/office/powerpoint/2010/main" val="1451074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986"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297987"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297988"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7989"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97990"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297991"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15809F33-EB31-47CD-A87E-A5E769F028FC}" type="slidenum">
              <a:rPr lang="en-US" altLang="en-US"/>
              <a:pPr/>
              <a:t>‹#›</a:t>
            </a:fld>
            <a:endParaRPr lang="en-US" altLang="en-US" dirty="0"/>
          </a:p>
        </p:txBody>
      </p:sp>
    </p:spTree>
    <p:extLst>
      <p:ext uri="{BB962C8B-B14F-4D97-AF65-F5344CB8AC3E}">
        <p14:creationId xmlns:p14="http://schemas.microsoft.com/office/powerpoint/2010/main" val="17062121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hyperlink" Target="https://www.lsc.ohio.gov/" TargetMode="Externa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63184" name="Group 16"/>
          <p:cNvGrpSpPr>
            <a:grpSpLocks/>
          </p:cNvGrpSpPr>
          <p:nvPr/>
        </p:nvGrpSpPr>
        <p:grpSpPr bwMode="auto">
          <a:xfrm>
            <a:off x="0" y="0"/>
            <a:ext cx="11684000" cy="5943601"/>
            <a:chOff x="0" y="0"/>
            <a:chExt cx="5520" cy="3744"/>
          </a:xfrm>
        </p:grpSpPr>
        <p:sp>
          <p:nvSpPr>
            <p:cNvPr id="263170" name="Rectangle 2"/>
            <p:cNvSpPr>
              <a:spLocks noChangeArrowheads="1"/>
            </p:cNvSpPr>
            <p:nvPr/>
          </p:nvSpPr>
          <p:spPr bwMode="auto">
            <a:xfrm>
              <a:off x="0" y="0"/>
              <a:ext cx="86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3182" name="Group 14"/>
            <p:cNvGrpSpPr>
              <a:grpSpLocks/>
            </p:cNvGrpSpPr>
            <p:nvPr userDrawn="1"/>
          </p:nvGrpSpPr>
          <p:grpSpPr bwMode="auto">
            <a:xfrm>
              <a:off x="0" y="2208"/>
              <a:ext cx="5520" cy="1536"/>
              <a:chOff x="0" y="2208"/>
              <a:chExt cx="5520" cy="1536"/>
            </a:xfrm>
          </p:grpSpPr>
          <p:sp>
            <p:nvSpPr>
              <p:cNvPr id="263171" name="Rectangle 3"/>
              <p:cNvSpPr>
                <a:spLocks noChangeArrowheads="1"/>
              </p:cNvSpPr>
              <p:nvPr/>
            </p:nvSpPr>
            <p:spPr bwMode="ltGray">
              <a:xfrm>
                <a:off x="624" y="2208"/>
                <a:ext cx="4896" cy="153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2" name="Rectangle 4"/>
              <p:cNvSpPr>
                <a:spLocks noChangeArrowheads="1"/>
              </p:cNvSpPr>
              <p:nvPr/>
            </p:nvSpPr>
            <p:spPr bwMode="white">
              <a:xfrm>
                <a:off x="654" y="2352"/>
                <a:ext cx="4818" cy="134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8" name="Line 10"/>
              <p:cNvSpPr>
                <a:spLocks noChangeShapeType="1"/>
              </p:cNvSpPr>
              <p:nvPr/>
            </p:nvSpPr>
            <p:spPr bwMode="auto">
              <a:xfrm>
                <a:off x="0" y="3072"/>
                <a:ext cx="624" cy="0"/>
              </a:xfrm>
              <a:prstGeom prst="line">
                <a:avLst/>
              </a:prstGeom>
              <a:noFill/>
              <a:ln w="508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nvGrpSpPr>
            <p:cNvPr id="263183" name="Group 15"/>
            <p:cNvGrpSpPr>
              <a:grpSpLocks/>
            </p:cNvGrpSpPr>
            <p:nvPr userDrawn="1"/>
          </p:nvGrpSpPr>
          <p:grpSpPr bwMode="auto">
            <a:xfrm>
              <a:off x="400" y="360"/>
              <a:ext cx="5088" cy="192"/>
              <a:chOff x="400" y="360"/>
              <a:chExt cx="5088" cy="192"/>
            </a:xfrm>
          </p:grpSpPr>
          <p:sp>
            <p:nvSpPr>
              <p:cNvPr id="263179" name="Rectangle 11"/>
              <p:cNvSpPr>
                <a:spLocks noChangeArrowheads="1"/>
              </p:cNvSpPr>
              <p:nvPr/>
            </p:nvSpPr>
            <p:spPr bwMode="auto">
              <a:xfrm>
                <a:off x="3936" y="360"/>
                <a:ext cx="1536" cy="192"/>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80" name="Line 12"/>
              <p:cNvSpPr>
                <a:spLocks noChangeShapeType="1"/>
              </p:cNvSpPr>
              <p:nvPr/>
            </p:nvSpPr>
            <p:spPr bwMode="auto">
              <a:xfrm>
                <a:off x="400" y="432"/>
                <a:ext cx="5088"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3173" name="Rectangle 5"/>
          <p:cNvSpPr>
            <a:spLocks noGrp="1" noChangeArrowheads="1"/>
          </p:cNvSpPr>
          <p:nvPr>
            <p:ph type="ctrTitle" hasCustomPrompt="1"/>
          </p:nvPr>
        </p:nvSpPr>
        <p:spPr>
          <a:xfrm>
            <a:off x="1828800" y="1066800"/>
            <a:ext cx="9753600" cy="2209800"/>
          </a:xfrm>
        </p:spPr>
        <p:txBody>
          <a:bodyPr/>
          <a:lstStyle>
            <a:lvl1pPr algn="ctr">
              <a:defRPr sz="4000"/>
            </a:lvl1pPr>
          </a:lstStyle>
          <a:p>
            <a:pPr lvl="0"/>
            <a:r>
              <a:rPr lang="en-US" altLang="en-US" noProof="0" dirty="0"/>
              <a:t>Section heading</a:t>
            </a:r>
          </a:p>
        </p:txBody>
      </p:sp>
      <p:sp>
        <p:nvSpPr>
          <p:cNvPr id="263174" name="Rectangle 6"/>
          <p:cNvSpPr>
            <a:spLocks noGrp="1" noChangeArrowheads="1"/>
          </p:cNvSpPr>
          <p:nvPr>
            <p:ph type="subTitle" idx="1" hasCustomPrompt="1"/>
          </p:nvPr>
        </p:nvSpPr>
        <p:spPr>
          <a:xfrm>
            <a:off x="1828800" y="3962400"/>
            <a:ext cx="9144000" cy="1600200"/>
          </a:xfrm>
        </p:spPr>
        <p:txBody>
          <a:bodyPr anchor="ctr"/>
          <a:lstStyle>
            <a:lvl1pPr marL="0" indent="0" algn="ctr">
              <a:buFont typeface="Wingdings" pitchFamily="2" charset="2"/>
              <a:buNone/>
              <a:defRPr sz="2800"/>
            </a:lvl1pPr>
          </a:lstStyle>
          <a:p>
            <a:pPr lvl="0"/>
            <a:r>
              <a:rPr lang="en-US" altLang="en-US" noProof="0" dirty="0"/>
              <a:t>Date of last update</a:t>
            </a:r>
          </a:p>
        </p:txBody>
      </p:sp>
      <p:sp>
        <p:nvSpPr>
          <p:cNvPr id="6" name="TextBox 5"/>
          <p:cNvSpPr txBox="1"/>
          <p:nvPr userDrawn="1"/>
        </p:nvSpPr>
        <p:spPr>
          <a:xfrm>
            <a:off x="7162802" y="6583680"/>
            <a:ext cx="184731" cy="369332"/>
          </a:xfrm>
          <a:prstGeom prst="rect">
            <a:avLst/>
          </a:prstGeom>
          <a:noFill/>
        </p:spPr>
        <p:txBody>
          <a:bodyPr wrap="none" rtlCol="0">
            <a:spAutoFit/>
          </a:bodyPr>
          <a:lstStyle/>
          <a:p>
            <a:endParaRPr lang="en-US" dirty="0"/>
          </a:p>
        </p:txBody>
      </p:sp>
      <p:pic>
        <p:nvPicPr>
          <p:cNvPr id="17" name="Picture 16"/>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0" y="5872163"/>
            <a:ext cx="12192000" cy="985837"/>
          </a:xfrm>
          <a:prstGeom prst="rect">
            <a:avLst/>
          </a:prstGeom>
        </p:spPr>
      </p:pic>
      <p:sp>
        <p:nvSpPr>
          <p:cNvPr id="18" name="Rectangle 7"/>
          <p:cNvSpPr txBox="1">
            <a:spLocks noChangeArrowheads="1"/>
          </p:cNvSpPr>
          <p:nvPr userDrawn="1"/>
        </p:nvSpPr>
        <p:spPr bwMode="auto">
          <a:xfrm>
            <a:off x="0" y="6339840"/>
            <a:ext cx="167640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050" dirty="0"/>
              <a:t>Legislative Budget </a:t>
            </a:r>
            <a:r>
              <a:rPr lang="en-US" altLang="en-US" sz="1100" dirty="0"/>
              <a:t>Office</a:t>
            </a:r>
          </a:p>
        </p:txBody>
      </p:sp>
      <p:pic>
        <p:nvPicPr>
          <p:cNvPr id="5" name="Picture 4"/>
          <p:cNvPicPr>
            <a:picLocks/>
          </p:cNvPicPr>
          <p:nvPr userDrawn="1"/>
        </p:nvPicPr>
        <p:blipFill>
          <a:blip r:embed="rId3" cstate="print">
            <a:duotone>
              <a:schemeClr val="accent1">
                <a:shade val="45000"/>
                <a:satMod val="135000"/>
              </a:schemeClr>
              <a:prstClr val="white"/>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5748528" y="5916168"/>
            <a:ext cx="694944" cy="694944"/>
          </a:xfrm>
          <a:prstGeom prst="rect">
            <a:avLst/>
          </a:prstGeom>
        </p:spPr>
      </p:pic>
      <p:cxnSp>
        <p:nvCxnSpPr>
          <p:cNvPr id="8" name="Straight Connector 7"/>
          <p:cNvCxnSpPr/>
          <p:nvPr userDrawn="1"/>
        </p:nvCxnSpPr>
        <p:spPr>
          <a:xfrm>
            <a:off x="20320" y="662940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9144000" y="662866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Rectangle 7">
            <a:hlinkClick r:id="rId5"/>
          </p:cNvPr>
          <p:cNvSpPr txBox="1">
            <a:spLocks noChangeArrowheads="1"/>
          </p:cNvSpPr>
          <p:nvPr userDrawn="1"/>
        </p:nvSpPr>
        <p:spPr bwMode="auto">
          <a:xfrm>
            <a:off x="5638800" y="6583680"/>
            <a:ext cx="914400" cy="242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a:t>lsc.ohio.gov</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a:t>Click to edit Master title style</a:t>
            </a:r>
            <a:endParaRPr lang="en-US" dirty="0"/>
          </a:p>
        </p:txBody>
      </p:sp>
      <p:sp>
        <p:nvSpPr>
          <p:cNvPr id="3" name="Content Placeholder 2"/>
          <p:cNvSpPr>
            <a:spLocks noGrp="1"/>
          </p:cNvSpPr>
          <p:nvPr>
            <p:ph idx="1" hasCustomPrompt="1"/>
          </p:nvPr>
        </p:nvSpPr>
        <p:spPr/>
        <p:txBody>
          <a:bodyPr/>
          <a:lstStyle>
            <a:lvl1pPr marL="341313" indent="-341313">
              <a:defRPr/>
            </a:lvl1pPr>
            <a:lvl2pPr marL="631825" indent="-288925">
              <a:defRPr/>
            </a:lvl2pPr>
            <a:lvl3pPr marL="914400" indent="-228600">
              <a:defRPr/>
            </a:lvl3pPr>
            <a:lvl4pPr marL="1255713" indent="-227013">
              <a:defRPr/>
            </a:lvl4pPr>
            <a:lvl5pPr marL="1598613" indent="-227013">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Tree>
    <p:extLst>
      <p:ext uri="{BB962C8B-B14F-4D97-AF65-F5344CB8AC3E}">
        <p14:creationId xmlns:p14="http://schemas.microsoft.com/office/powerpoint/2010/main" val="3791053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dirty="0"/>
              <a:t>Two unequal columns</a:t>
            </a:r>
          </a:p>
        </p:txBody>
      </p:sp>
      <p:sp>
        <p:nvSpPr>
          <p:cNvPr id="3" name="Content Placeholder 2"/>
          <p:cNvSpPr>
            <a:spLocks noGrp="1"/>
          </p:cNvSpPr>
          <p:nvPr>
            <p:ph idx="1" hasCustomPrompt="1"/>
          </p:nvPr>
        </p:nvSpPr>
        <p:spPr>
          <a:xfrm>
            <a:off x="1219200" y="1600203"/>
            <a:ext cx="6858000" cy="4530725"/>
          </a:xfrm>
        </p:spPr>
        <p:txBody>
          <a:bodyPr/>
          <a:lstStyle>
            <a:lvl1pPr marL="341313" indent="-341313">
              <a:defRPr sz="2800"/>
            </a:lvl1pPr>
            <a:lvl2pPr marL="631825" indent="-288925">
              <a:defRPr sz="2400"/>
            </a:lvl2pPr>
            <a:lvl3pPr marL="914400" indent="-228600">
              <a:defRPr sz="2200"/>
            </a:lvl3pPr>
            <a:lvl4pPr marL="1255713" indent="-227013">
              <a:defRPr sz="2000"/>
            </a:lvl4pPr>
            <a:lvl5pPr marL="1598613" indent="-227013">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
        <p:nvSpPr>
          <p:cNvPr id="12" name="Content Placeholder 11"/>
          <p:cNvSpPr>
            <a:spLocks noGrp="1"/>
          </p:cNvSpPr>
          <p:nvPr>
            <p:ph sz="quarter" idx="10" hasCustomPrompt="1"/>
          </p:nvPr>
        </p:nvSpPr>
        <p:spPr>
          <a:xfrm>
            <a:off x="8153400" y="1610503"/>
            <a:ext cx="3429000" cy="4535424"/>
          </a:xfrm>
        </p:spPr>
        <p:txBody>
          <a:bodyPr/>
          <a:lstStyle>
            <a:lvl1pPr>
              <a:defRPr sz="2800"/>
            </a:lvl1pPr>
            <a:lvl2pPr>
              <a:defRPr sz="2400"/>
            </a:lvl2pPr>
            <a:lvl3pPr>
              <a:defRPr sz="2200"/>
            </a:lvl3pPr>
            <a:lvl4pPr>
              <a:defRPr sz="2000"/>
            </a:lvl4pPr>
            <a:lvl5pPr>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83352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equal columns</a:t>
            </a:r>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5024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035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equal columns/three content boxes</a:t>
            </a:r>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502400" y="1600203"/>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a:t>Fifth level</a:t>
            </a:r>
          </a:p>
        </p:txBody>
      </p:sp>
    </p:spTree>
    <p:extLst>
      <p:ext uri="{BB962C8B-B14F-4D97-AF65-F5344CB8AC3E}">
        <p14:creationId xmlns:p14="http://schemas.microsoft.com/office/powerpoint/2010/main" val="4132911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row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rows/three content boxes</a:t>
            </a:r>
          </a:p>
        </p:txBody>
      </p:sp>
      <p:sp>
        <p:nvSpPr>
          <p:cNvPr id="3" name="Content Placeholder 2"/>
          <p:cNvSpPr>
            <a:spLocks noGrp="1"/>
          </p:cNvSpPr>
          <p:nvPr>
            <p:ph sz="half" idx="1" hasCustomPrompt="1"/>
          </p:nvPr>
        </p:nvSpPr>
        <p:spPr>
          <a:xfrm>
            <a:off x="1208903" y="1600203"/>
            <a:ext cx="10373497" cy="2320928"/>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1208903" y="3921131"/>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a:t>Fifth level</a:t>
            </a:r>
          </a:p>
        </p:txBody>
      </p:sp>
    </p:spTree>
    <p:extLst>
      <p:ext uri="{BB962C8B-B14F-4D97-AF65-F5344CB8AC3E}">
        <p14:creationId xmlns:p14="http://schemas.microsoft.com/office/powerpoint/2010/main" val="4184212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hyperlink" Target="https://www.lsc.ohio.gov/"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2156" name="Group 12"/>
          <p:cNvGrpSpPr>
            <a:grpSpLocks/>
          </p:cNvGrpSpPr>
          <p:nvPr/>
        </p:nvGrpSpPr>
        <p:grpSpPr bwMode="auto">
          <a:xfrm>
            <a:off x="0" y="0"/>
            <a:ext cx="11582400" cy="4876800"/>
            <a:chOff x="0" y="0"/>
            <a:chExt cx="5472" cy="3072"/>
          </a:xfrm>
        </p:grpSpPr>
        <p:sp>
          <p:nvSpPr>
            <p:cNvPr id="262147" name="Rectangle 3"/>
            <p:cNvSpPr>
              <a:spLocks noChangeArrowheads="1"/>
            </p:cNvSpPr>
            <p:nvPr/>
          </p:nvSpPr>
          <p:spPr bwMode="auto">
            <a:xfrm>
              <a:off x="0" y="0"/>
              <a:ext cx="38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2155" name="Group 11"/>
            <p:cNvGrpSpPr>
              <a:grpSpLocks/>
            </p:cNvGrpSpPr>
            <p:nvPr/>
          </p:nvGrpSpPr>
          <p:grpSpPr bwMode="auto">
            <a:xfrm>
              <a:off x="240" y="893"/>
              <a:ext cx="5232" cy="115"/>
              <a:chOff x="240" y="893"/>
              <a:chExt cx="5232" cy="115"/>
            </a:xfrm>
          </p:grpSpPr>
          <p:sp>
            <p:nvSpPr>
              <p:cNvPr id="262146" name="Rectangle 2"/>
              <p:cNvSpPr>
                <a:spLocks noChangeArrowheads="1"/>
              </p:cNvSpPr>
              <p:nvPr/>
            </p:nvSpPr>
            <p:spPr bwMode="auto">
              <a:xfrm>
                <a:off x="4320" y="893"/>
                <a:ext cx="1152" cy="115"/>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2148" name="Line 4"/>
              <p:cNvSpPr>
                <a:spLocks noChangeShapeType="1"/>
              </p:cNvSpPr>
              <p:nvPr/>
            </p:nvSpPr>
            <p:spPr bwMode="auto">
              <a:xfrm>
                <a:off x="240" y="941"/>
                <a:ext cx="5232"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2149" name="Rectangle 5"/>
          <p:cNvSpPr>
            <a:spLocks noGrp="1" noChangeArrowheads="1"/>
          </p:cNvSpPr>
          <p:nvPr>
            <p:ph type="title"/>
          </p:nvPr>
        </p:nvSpPr>
        <p:spPr bwMode="auto">
          <a:xfrm>
            <a:off x="1219200" y="277813"/>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62150" name="Rectangle 6"/>
          <p:cNvSpPr>
            <a:spLocks noGrp="1" noChangeArrowheads="1"/>
          </p:cNvSpPr>
          <p:nvPr>
            <p:ph type="body" idx="1"/>
          </p:nvPr>
        </p:nvSpPr>
        <p:spPr bwMode="auto">
          <a:xfrm>
            <a:off x="1219200" y="1600203"/>
            <a:ext cx="103632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262151" name="Rectangle 7"/>
          <p:cNvSpPr>
            <a:spLocks noGrp="1" noChangeArrowheads="1"/>
          </p:cNvSpPr>
          <p:nvPr>
            <p:ph type="dt" sz="half" idx="2"/>
          </p:nvPr>
        </p:nvSpPr>
        <p:spPr bwMode="auto">
          <a:xfrm>
            <a:off x="1219200" y="6251575"/>
            <a:ext cx="264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750"/>
            </a:lvl1pPr>
          </a:lstStyle>
          <a:p>
            <a:endParaRPr lang="en-US" altLang="en-US" dirty="0"/>
          </a:p>
        </p:txBody>
      </p:sp>
      <p:sp>
        <p:nvSpPr>
          <p:cNvPr id="262152" name="Rectangle 8"/>
          <p:cNvSpPr>
            <a:spLocks noGrp="1" noChangeArrowheads="1"/>
          </p:cNvSpPr>
          <p:nvPr>
            <p:ph type="ftr" sz="quarter" idx="3"/>
          </p:nvPr>
        </p:nvSpPr>
        <p:spPr bwMode="auto">
          <a:xfrm>
            <a:off x="4470400" y="6248400"/>
            <a:ext cx="396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750"/>
            </a:lvl1pPr>
          </a:lstStyle>
          <a:p>
            <a:endParaRPr lang="en-US" altLang="en-US" dirty="0"/>
          </a:p>
        </p:txBody>
      </p:sp>
      <p:sp>
        <p:nvSpPr>
          <p:cNvPr id="262153" name="Rectangle 9"/>
          <p:cNvSpPr>
            <a:spLocks noGrp="1" noChangeArrowheads="1"/>
          </p:cNvSpPr>
          <p:nvPr>
            <p:ph type="sldNum" sz="quarter" idx="4"/>
          </p:nvPr>
        </p:nvSpPr>
        <p:spPr bwMode="auto">
          <a:xfrm>
            <a:off x="9042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750"/>
            </a:lvl1pPr>
          </a:lstStyle>
          <a:p>
            <a:fld id="{CA018B54-7992-48DF-BF8C-61CFB03447C4}" type="slidenum">
              <a:rPr lang="en-US" altLang="en-US"/>
              <a:pPr/>
              <a:t>‹#›</a:t>
            </a:fld>
            <a:endParaRPr lang="en-US" altLang="en-US" dirty="0"/>
          </a:p>
        </p:txBody>
      </p:sp>
      <p:sp>
        <p:nvSpPr>
          <p:cNvPr id="262154" name="Line 10"/>
          <p:cNvSpPr>
            <a:spLocks noChangeShapeType="1"/>
          </p:cNvSpPr>
          <p:nvPr/>
        </p:nvSpPr>
        <p:spPr bwMode="auto">
          <a:xfrm>
            <a:off x="0" y="4876800"/>
            <a:ext cx="812800"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15" name="Picture 14"/>
          <p:cNvPicPr>
            <a:picLocks/>
          </p:cNvPicPr>
          <p:nvPr userDrawn="1"/>
        </p:nvPicPr>
        <p:blipFill rotWithShape="1">
          <a:blip r:embed="rId8">
            <a:extLst>
              <a:ext uri="{28A0092B-C50C-407E-A947-70E740481C1C}">
                <a14:useLocalDpi xmlns:a14="http://schemas.microsoft.com/office/drawing/2010/main" val="0"/>
              </a:ext>
            </a:extLst>
          </a:blip>
          <a:srcRect b="91111"/>
          <a:stretch/>
        </p:blipFill>
        <p:spPr>
          <a:xfrm>
            <a:off x="0" y="6096000"/>
            <a:ext cx="12192000" cy="640080"/>
          </a:xfrm>
          <a:prstGeom prst="rect">
            <a:avLst/>
          </a:prstGeom>
        </p:spPr>
      </p:pic>
      <p:sp>
        <p:nvSpPr>
          <p:cNvPr id="16" name="Rectangle 7"/>
          <p:cNvSpPr txBox="1">
            <a:spLocks noChangeArrowheads="1"/>
          </p:cNvSpPr>
          <p:nvPr userDrawn="1"/>
        </p:nvSpPr>
        <p:spPr bwMode="auto">
          <a:xfrm>
            <a:off x="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100" dirty="0"/>
              <a:t>Legislative Budget Office</a:t>
            </a:r>
          </a:p>
        </p:txBody>
      </p:sp>
      <p:cxnSp>
        <p:nvCxnSpPr>
          <p:cNvPr id="19" name="Straight Connector 18"/>
          <p:cNvCxnSpPr/>
          <p:nvPr userDrawn="1"/>
        </p:nvCxnSpPr>
        <p:spPr>
          <a:xfrm>
            <a:off x="0" y="6675120"/>
            <a:ext cx="12192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DrafterName"/>
          <p:cNvSpPr txBox="1">
            <a:spLocks noChangeArrowheads="1"/>
          </p:cNvSpPr>
          <p:nvPr userDrawn="1"/>
        </p:nvSpPr>
        <p:spPr bwMode="auto">
          <a:xfrm>
            <a:off x="1043940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endParaRPr lang="en-US" altLang="en-US" sz="1100" dirty="0">
              <a:solidFill>
                <a:schemeClr val="bg1"/>
              </a:solidFill>
            </a:endParaRPr>
          </a:p>
        </p:txBody>
      </p:sp>
      <p:sp>
        <p:nvSpPr>
          <p:cNvPr id="22" name="Rectangle 7">
            <a:hlinkClick r:id="rId9"/>
          </p:cNvPr>
          <p:cNvSpPr txBox="1">
            <a:spLocks noChangeArrowheads="1"/>
          </p:cNvSpPr>
          <p:nvPr userDrawn="1"/>
        </p:nvSpPr>
        <p:spPr bwMode="auto">
          <a:xfrm>
            <a:off x="11277600" y="6428232"/>
            <a:ext cx="914400" cy="21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a:t>lsc.ohio.gov</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8" r:id="rId3"/>
    <p:sldLayoutId id="2147483691" r:id="rId4"/>
    <p:sldLayoutId id="2147483697" r:id="rId5"/>
    <p:sldLayoutId id="2147483699" r:id="rId6"/>
  </p:sldLayoutIdLst>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150">
          <a:solidFill>
            <a:schemeClr val="tx2"/>
          </a:solidFill>
          <a:latin typeface="Times New Roman" charset="0"/>
        </a:defRPr>
      </a:lvl2pPr>
      <a:lvl3pPr algn="l" rtl="0" eaLnBrk="1" fontAlgn="base" hangingPunct="1">
        <a:spcBef>
          <a:spcPct val="0"/>
        </a:spcBef>
        <a:spcAft>
          <a:spcPct val="0"/>
        </a:spcAft>
        <a:defRPr sz="3150">
          <a:solidFill>
            <a:schemeClr val="tx2"/>
          </a:solidFill>
          <a:latin typeface="Times New Roman" charset="0"/>
        </a:defRPr>
      </a:lvl3pPr>
      <a:lvl4pPr algn="l" rtl="0" eaLnBrk="1" fontAlgn="base" hangingPunct="1">
        <a:spcBef>
          <a:spcPct val="0"/>
        </a:spcBef>
        <a:spcAft>
          <a:spcPct val="0"/>
        </a:spcAft>
        <a:defRPr sz="3150">
          <a:solidFill>
            <a:schemeClr val="tx2"/>
          </a:solidFill>
          <a:latin typeface="Times New Roman" charset="0"/>
        </a:defRPr>
      </a:lvl4pPr>
      <a:lvl5pPr algn="l" rtl="0" eaLnBrk="1" fontAlgn="base" hangingPunct="1">
        <a:spcBef>
          <a:spcPct val="0"/>
        </a:spcBef>
        <a:spcAft>
          <a:spcPct val="0"/>
        </a:spcAft>
        <a:defRPr sz="3150">
          <a:solidFill>
            <a:schemeClr val="tx2"/>
          </a:solidFill>
          <a:latin typeface="Times New Roman" charset="0"/>
        </a:defRPr>
      </a:lvl5pPr>
      <a:lvl6pPr marL="342900" algn="l" rtl="0" eaLnBrk="1" fontAlgn="base" hangingPunct="1">
        <a:spcBef>
          <a:spcPct val="0"/>
        </a:spcBef>
        <a:spcAft>
          <a:spcPct val="0"/>
        </a:spcAft>
        <a:defRPr sz="3150">
          <a:solidFill>
            <a:schemeClr val="tx2"/>
          </a:solidFill>
          <a:latin typeface="Times New Roman" charset="0"/>
        </a:defRPr>
      </a:lvl6pPr>
      <a:lvl7pPr marL="685800" algn="l" rtl="0" eaLnBrk="1" fontAlgn="base" hangingPunct="1">
        <a:spcBef>
          <a:spcPct val="0"/>
        </a:spcBef>
        <a:spcAft>
          <a:spcPct val="0"/>
        </a:spcAft>
        <a:defRPr sz="3150">
          <a:solidFill>
            <a:schemeClr val="tx2"/>
          </a:solidFill>
          <a:latin typeface="Times New Roman" charset="0"/>
        </a:defRPr>
      </a:lvl7pPr>
      <a:lvl8pPr marL="1028700" algn="l" rtl="0" eaLnBrk="1" fontAlgn="base" hangingPunct="1">
        <a:spcBef>
          <a:spcPct val="0"/>
        </a:spcBef>
        <a:spcAft>
          <a:spcPct val="0"/>
        </a:spcAft>
        <a:defRPr sz="3150">
          <a:solidFill>
            <a:schemeClr val="tx2"/>
          </a:solidFill>
          <a:latin typeface="Times New Roman" charset="0"/>
        </a:defRPr>
      </a:lvl8pPr>
      <a:lvl9pPr marL="1371600" algn="l" rtl="0" eaLnBrk="1" fontAlgn="base" hangingPunct="1">
        <a:spcBef>
          <a:spcPct val="0"/>
        </a:spcBef>
        <a:spcAft>
          <a:spcPct val="0"/>
        </a:spcAft>
        <a:defRPr sz="3150">
          <a:solidFill>
            <a:schemeClr val="tx2"/>
          </a:solidFill>
          <a:latin typeface="Times New Roman" charset="0"/>
        </a:defRPr>
      </a:lvl9pPr>
    </p:titleStyle>
    <p:bodyStyle>
      <a:lvl1pPr marL="341313" indent="-341313" algn="l" rtl="0" eaLnBrk="1" fontAlgn="base" hangingPunct="1">
        <a:spcBef>
          <a:spcPct val="20000"/>
        </a:spcBef>
        <a:spcAft>
          <a:spcPct val="0"/>
        </a:spcAft>
        <a:buClr>
          <a:srgbClr val="C00000"/>
        </a:buClr>
        <a:buSzPct val="90000"/>
        <a:buFont typeface="Wingdings" pitchFamily="2" charset="2"/>
        <a:buChar char="n"/>
        <a:defRPr sz="2800">
          <a:solidFill>
            <a:schemeClr val="tx1"/>
          </a:solidFill>
          <a:latin typeface="+mn-lt"/>
          <a:ea typeface="+mn-ea"/>
          <a:cs typeface="+mn-cs"/>
        </a:defRPr>
      </a:lvl1pPr>
      <a:lvl2pPr marL="573088" indent="-230188" algn="l" rtl="0" eaLnBrk="1" fontAlgn="base" hangingPunct="1">
        <a:spcBef>
          <a:spcPct val="20000"/>
        </a:spcBef>
        <a:spcAft>
          <a:spcPct val="0"/>
        </a:spcAft>
        <a:buClr>
          <a:schemeClr val="accent1"/>
        </a:buClr>
        <a:buSzPct val="75000"/>
        <a:buFont typeface="Wingdings" pitchFamily="2" charset="2"/>
        <a:buChar char="n"/>
        <a:defRPr sz="2400">
          <a:solidFill>
            <a:schemeClr val="tx1"/>
          </a:solidFill>
          <a:latin typeface="+mn-lt"/>
        </a:defRPr>
      </a:lvl2pPr>
      <a:lvl3pPr marL="914400" indent="-228600" algn="l" rtl="0" eaLnBrk="1" fontAlgn="base" hangingPunct="1">
        <a:spcBef>
          <a:spcPct val="20000"/>
        </a:spcBef>
        <a:spcAft>
          <a:spcPct val="0"/>
        </a:spcAft>
        <a:buClr>
          <a:srgbClr val="C00000"/>
        </a:buClr>
        <a:buSzPct val="55000"/>
        <a:buFont typeface="Wingdings" pitchFamily="2" charset="2"/>
        <a:buChar char="n"/>
        <a:defRPr sz="2200">
          <a:solidFill>
            <a:schemeClr val="tx1"/>
          </a:solidFill>
          <a:latin typeface="+mn-lt"/>
        </a:defRPr>
      </a:lvl3pPr>
      <a:lvl4pPr marL="1255713" indent="-227013"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4pPr>
      <a:lvl5pPr marL="1543050" indent="-171450" algn="l" rtl="0" eaLnBrk="1" fontAlgn="base" hangingPunct="1">
        <a:spcBef>
          <a:spcPct val="20000"/>
        </a:spcBef>
        <a:spcAft>
          <a:spcPct val="0"/>
        </a:spcAft>
        <a:buClr>
          <a:srgbClr val="C00000"/>
        </a:buClr>
        <a:buFont typeface="Wingdings" pitchFamily="2" charset="2"/>
        <a:buChar char="§"/>
        <a:defRPr sz="180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6pPr>
      <a:lvl7pPr marL="22288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7pPr>
      <a:lvl8pPr marL="25717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8pPr>
      <a:lvl9pPr marL="29146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Ohio’s unemployment compensation (UC) revenues exceeded net benefit payments</a:t>
            </a:r>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2991384534"/>
              </p:ext>
            </p:extLst>
          </p:nvPr>
        </p:nvGraphicFramePr>
        <p:xfrm>
          <a:off x="1209675" y="1507493"/>
          <a:ext cx="10372725" cy="2623811"/>
        </p:xfrm>
        <a:graphic>
          <a:graphicData uri="http://schemas.openxmlformats.org/drawingml/2006/chart">
            <c:chart xmlns:c="http://schemas.openxmlformats.org/drawingml/2006/chart" xmlns:r="http://schemas.openxmlformats.org/officeDocument/2006/relationships" r:id="rId2"/>
          </a:graphicData>
        </a:graphic>
      </p:graphicFrame>
      <p:sp>
        <p:nvSpPr>
          <p:cNvPr id="4" name="Content Placeholder 3"/>
          <p:cNvSpPr>
            <a:spLocks noGrp="1"/>
          </p:cNvSpPr>
          <p:nvPr>
            <p:ph sz="half" idx="2"/>
          </p:nvPr>
        </p:nvSpPr>
        <p:spPr>
          <a:xfrm>
            <a:off x="1208902" y="4419600"/>
            <a:ext cx="5496698" cy="1828800"/>
          </a:xfrm>
        </p:spPr>
        <p:txBody>
          <a:bodyPr>
            <a:normAutofit fontScale="92500"/>
          </a:bodyPr>
          <a:lstStyle/>
          <a:p>
            <a:r>
              <a:rPr lang="en-US" sz="1300" dirty="0"/>
              <a:t>UC revenues exceeded net benefit payments in both 2022 and 2023. </a:t>
            </a:r>
          </a:p>
          <a:p>
            <a:pPr lvl="1"/>
            <a:r>
              <a:rPr lang="en-US" sz="1200" dirty="0"/>
              <a:t>In 2023, UC revenues were $1.12 billion, while net benefits were $749.4 million.</a:t>
            </a:r>
          </a:p>
          <a:p>
            <a:r>
              <a:rPr lang="en-US" sz="1300" dirty="0"/>
              <a:t>The pandemic impacted 2020 and 2021 net benefits and revenues:</a:t>
            </a:r>
          </a:p>
          <a:p>
            <a:pPr lvl="1"/>
            <a:r>
              <a:rPr lang="en-US" sz="1200" dirty="0"/>
              <a:t>In 2020, UC net benefits far exceeded revenues – $3.91 billion versus $1.06 billion.</a:t>
            </a:r>
          </a:p>
          <a:p>
            <a:pPr lvl="1"/>
            <a:r>
              <a:rPr lang="en-US" sz="1200" dirty="0"/>
              <a:t>In 2021, revenues surpassed net benefits – $2.60 billion and $678.2 million, respectively. However, these revenues included $1.47 billion in American Rescue Plan Act (ARPA) funds deposited into the UC Trust Fund to repay federal loans taken to pay benefits during the pandemic. Hence, the spike in revenues in 2021.</a:t>
            </a:r>
          </a:p>
        </p:txBody>
      </p:sp>
      <p:sp>
        <p:nvSpPr>
          <p:cNvPr id="6" name="TextBox 5"/>
          <p:cNvSpPr txBox="1"/>
          <p:nvPr/>
        </p:nvSpPr>
        <p:spPr>
          <a:xfrm>
            <a:off x="1208902" y="4005590"/>
            <a:ext cx="7782698" cy="261610"/>
          </a:xfrm>
          <a:prstGeom prst="rect">
            <a:avLst/>
          </a:prstGeom>
          <a:noFill/>
        </p:spPr>
        <p:txBody>
          <a:bodyPr wrap="square" rtlCol="0">
            <a:spAutoFit/>
          </a:bodyPr>
          <a:lstStyle/>
          <a:p>
            <a:r>
              <a:rPr lang="en-US" sz="1100" dirty="0">
                <a:latin typeface="+mn-lt"/>
              </a:rPr>
              <a:t>Source: Ohio Department of Job and Family Services, Ohio Labor Market Information    *Does not include federal pandemic benefits</a:t>
            </a:r>
          </a:p>
        </p:txBody>
      </p:sp>
      <p:sp>
        <p:nvSpPr>
          <p:cNvPr id="3" name="Content Placeholder 2"/>
          <p:cNvSpPr>
            <a:spLocks noGrp="1"/>
          </p:cNvSpPr>
          <p:nvPr>
            <p:ph sz="quarter" idx="13"/>
          </p:nvPr>
        </p:nvSpPr>
        <p:spPr>
          <a:xfrm>
            <a:off x="6553200" y="4419599"/>
            <a:ext cx="5029200" cy="1828801"/>
          </a:xfrm>
        </p:spPr>
        <p:txBody>
          <a:bodyPr/>
          <a:lstStyle/>
          <a:p>
            <a:r>
              <a:rPr lang="en-US" sz="1200" dirty="0"/>
              <a:t>Regular state UC revenue is derived from taxes paid by most Ohio employers on the first $9,000 of each employee’s wages.</a:t>
            </a:r>
          </a:p>
          <a:p>
            <a:pPr lvl="1"/>
            <a:r>
              <a:rPr lang="en-US" sz="1100" dirty="0"/>
              <a:t>In 2023, tax rates ranged between 0.3% and 9.8% based on an employer’s “experience” of unemployment.</a:t>
            </a:r>
          </a:p>
          <a:p>
            <a:r>
              <a:rPr lang="en-US" sz="1200" dirty="0"/>
              <a:t>Eligible UC recipients can receive half of their average weekly wage up to a certain maximum amount.</a:t>
            </a:r>
          </a:p>
          <a:p>
            <a:pPr lvl="1"/>
            <a:r>
              <a:rPr lang="en-US" sz="1100" dirty="0"/>
              <a:t>In 2023, the average weekly benefit was about $460.</a:t>
            </a:r>
          </a:p>
          <a:p>
            <a:pPr lvl="1"/>
            <a:r>
              <a:rPr lang="en-US" sz="1100" dirty="0"/>
              <a:t>In December 2023, the average number of weeks compensated was 13.7.</a:t>
            </a:r>
          </a:p>
        </p:txBody>
      </p:sp>
    </p:spTree>
    <p:extLst>
      <p:ext uri="{BB962C8B-B14F-4D97-AF65-F5344CB8AC3E}">
        <p14:creationId xmlns:p14="http://schemas.microsoft.com/office/powerpoint/2010/main" val="1457020741"/>
      </p:ext>
    </p:extLst>
  </p:cSld>
  <p:clrMapOvr>
    <a:masterClrMapping/>
  </p:clrMapOvr>
</p:sld>
</file>

<file path=ppt/theme/theme1.xml><?xml version="1.0" encoding="utf-8"?>
<a:theme xmlns:a="http://schemas.openxmlformats.org/drawingml/2006/main" name="Layers">
  <a:themeElements>
    <a:clrScheme name="Custom 1">
      <a:dk1>
        <a:sysClr val="windowText" lastClr="000000"/>
      </a:dk1>
      <a:lt1>
        <a:sysClr val="window" lastClr="FFFFFF"/>
      </a:lt1>
      <a:dk2>
        <a:srgbClr val="1F497D"/>
      </a:dk2>
      <a:lt2>
        <a:srgbClr val="EEECE1"/>
      </a:lt2>
      <a:accent1>
        <a:srgbClr val="002163"/>
      </a:accent1>
      <a:accent2>
        <a:srgbClr val="C0504D"/>
      </a:accent2>
      <a:accent3>
        <a:srgbClr val="9BBB59"/>
      </a:accent3>
      <a:accent4>
        <a:srgbClr val="FF0000"/>
      </a:accent4>
      <a:accent5>
        <a:srgbClr val="4BACC6"/>
      </a:accent5>
      <a:accent6>
        <a:srgbClr val="F79646"/>
      </a:accent6>
      <a:hlink>
        <a:srgbClr val="0070C0"/>
      </a:hlink>
      <a:folHlink>
        <a:srgbClr val="0070C0"/>
      </a:folHlink>
    </a:clrScheme>
    <a:fontScheme name="FN font theme">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Office Them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Office Them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Office Them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Office Them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hio Facts Template.potx" id="{ABE8DC34-85DB-4B5F-A7CC-9DF3C49791B1}" vid="{4C6E6946-AD51-4E2D-94F2-CFE20DE60AD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Ohio Facts Template</Template>
  <TotalTime>1617</TotalTime>
  <Words>252</Words>
  <Application>Microsoft Office PowerPoint</Application>
  <PresentationFormat>Widescreen</PresentationFormat>
  <Paragraphs>13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Georgia</vt:lpstr>
      <vt:lpstr>Times New Roman</vt:lpstr>
      <vt:lpstr>Wingdings</vt:lpstr>
      <vt:lpstr>Layers</vt:lpstr>
      <vt:lpstr>Ohio’s unemployment compensation (UC) revenues exceeded net benefit payments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Heading</dc:title>
  <dc:creator>Jacquelyn Schroeder</dc:creator>
  <cp:lastModifiedBy>Zach Gleim</cp:lastModifiedBy>
  <cp:revision>62</cp:revision>
  <cp:lastPrinted>2022-05-16T19:03:05Z</cp:lastPrinted>
  <dcterms:created xsi:type="dcterms:W3CDTF">2022-06-28T17:05:13Z</dcterms:created>
  <dcterms:modified xsi:type="dcterms:W3CDTF">2024-08-07T18:01:03Z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