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7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nda Bayer" initials="LB" lastIdx="1" clrIdx="0">
    <p:extLst>
      <p:ext uri="{19B8F6BF-5375-455C-9EA6-DF929625EA0E}">
        <p15:presenceInfo xmlns:p15="http://schemas.microsoft.com/office/powerpoint/2012/main" userId="S-1-5-21-842925246-562591055-725345543-2642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3" autoAdjust="0"/>
    <p:restoredTop sz="75976" autoAdjust="0"/>
  </p:normalViewPr>
  <p:slideViewPr>
    <p:cSldViewPr>
      <p:cViewPr>
        <p:scale>
          <a:sx n="100" d="100"/>
          <a:sy n="100" d="100"/>
        </p:scale>
        <p:origin x="10" y="-8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60" dirty="0" smtClean="0">
                <a:solidFill>
                  <a:schemeClr val="tx1"/>
                </a:solidFill>
              </a:rPr>
              <a:t>Ohio WIC Participation FFY 2015-2023*</a:t>
            </a:r>
            <a:endParaRPr lang="en-US" sz="1860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Sheet1!$A$2:$A$10</c:f>
              <c:numCache>
                <c:formatCode>General</c:formatCode>
                <c:ptCount val="9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</c:numCache>
            </c:numRef>
          </c:cat>
          <c:val>
            <c:numRef>
              <c:f>Sheet1!$B$2:$B$10</c:f>
              <c:numCache>
                <c:formatCode>_(* #,##0_);_(* \(#,##0\);_(* "-"??_);_(@_)</c:formatCode>
                <c:ptCount val="9"/>
                <c:pt idx="0">
                  <c:v>57857</c:v>
                </c:pt>
                <c:pt idx="1">
                  <c:v>55305.833333333336</c:v>
                </c:pt>
                <c:pt idx="2">
                  <c:v>52315.75</c:v>
                </c:pt>
                <c:pt idx="3">
                  <c:v>49646.916666666664</c:v>
                </c:pt>
                <c:pt idx="4">
                  <c:v>46000.333333333336</c:v>
                </c:pt>
                <c:pt idx="5">
                  <c:v>43080.833333333336</c:v>
                </c:pt>
                <c:pt idx="6">
                  <c:v>38254</c:v>
                </c:pt>
                <c:pt idx="7">
                  <c:v>38097</c:v>
                </c:pt>
                <c:pt idx="8">
                  <c:v>41198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84-44A3-B96B-E19B549D4D0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Infants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Sheet1!$A$2:$A$10</c:f>
              <c:numCache>
                <c:formatCode>General</c:formatCode>
                <c:ptCount val="9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</c:numCache>
            </c:numRef>
          </c:cat>
          <c:val>
            <c:numRef>
              <c:f>Sheet1!$C$2:$C$10</c:f>
              <c:numCache>
                <c:formatCode>_(* #,##0_);_(* \(#,##0\);_(* "-"??_);_(@_)</c:formatCode>
                <c:ptCount val="9"/>
                <c:pt idx="0">
                  <c:v>65871</c:v>
                </c:pt>
                <c:pt idx="1">
                  <c:v>73933.5</c:v>
                </c:pt>
                <c:pt idx="2">
                  <c:v>71531.333333333328</c:v>
                </c:pt>
                <c:pt idx="3">
                  <c:v>68204.5</c:v>
                </c:pt>
                <c:pt idx="4">
                  <c:v>63678.75</c:v>
                </c:pt>
                <c:pt idx="5">
                  <c:v>61589.416666666664</c:v>
                </c:pt>
                <c:pt idx="6">
                  <c:v>55502.583333333336</c:v>
                </c:pt>
                <c:pt idx="7">
                  <c:v>40358</c:v>
                </c:pt>
                <c:pt idx="8">
                  <c:v>42720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84-44A3-B96B-E19B549D4D0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Children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Sheet1!$A$2:$A$10</c:f>
              <c:numCache>
                <c:formatCode>General</c:formatCode>
                <c:ptCount val="9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</c:numCache>
            </c:numRef>
          </c:cat>
          <c:val>
            <c:numRef>
              <c:f>Sheet1!$D$2:$D$10</c:f>
              <c:numCache>
                <c:formatCode>_(* #,##0_);_(* \(#,##0\);_(* "-"??_);_(@_)</c:formatCode>
                <c:ptCount val="9"/>
                <c:pt idx="0">
                  <c:v>120473</c:v>
                </c:pt>
                <c:pt idx="1">
                  <c:v>105479.83333333333</c:v>
                </c:pt>
                <c:pt idx="2">
                  <c:v>97898.916666666672</c:v>
                </c:pt>
                <c:pt idx="3">
                  <c:v>91104</c:v>
                </c:pt>
                <c:pt idx="4">
                  <c:v>82894.583333333328</c:v>
                </c:pt>
                <c:pt idx="5">
                  <c:v>77505.25</c:v>
                </c:pt>
                <c:pt idx="6">
                  <c:v>70570.416666666672</c:v>
                </c:pt>
                <c:pt idx="7">
                  <c:v>81690</c:v>
                </c:pt>
                <c:pt idx="8">
                  <c:v>90454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A84-44A3-B96B-E19B549D4D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463496776"/>
        <c:axId val="463494152"/>
      </c:barChart>
      <c:catAx>
        <c:axId val="463496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4152"/>
        <c:crosses val="autoZero"/>
        <c:auto val="1"/>
        <c:lblAlgn val="ctr"/>
        <c:lblOffset val="100"/>
        <c:noMultiLvlLbl val="0"/>
      </c:catAx>
      <c:valAx>
        <c:axId val="463494152"/>
        <c:scaling>
          <c:orientation val="minMax"/>
          <c:max val="25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6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7813"/>
            <a:ext cx="10439400" cy="1143000"/>
          </a:xfrm>
        </p:spPr>
        <p:txBody>
          <a:bodyPr/>
          <a:lstStyle/>
          <a:p>
            <a:r>
              <a:rPr lang="en-US" sz="2530" dirty="0" smtClean="0"/>
              <a:t>Participation in Special Supplemental Nutrition Program for Women, Infants, and Children (WIC) increases in FFY 2023 after years of decline</a:t>
            </a:r>
            <a:endParaRPr lang="en-US" sz="253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7646191"/>
              </p:ext>
            </p:extLst>
          </p:nvPr>
        </p:nvGraphicFramePr>
        <p:xfrm>
          <a:off x="1219200" y="1600201"/>
          <a:ext cx="6858000" cy="4114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924800" y="1600200"/>
            <a:ext cx="4114800" cy="4495800"/>
          </a:xfrm>
        </p:spPr>
        <p:txBody>
          <a:bodyPr/>
          <a:lstStyle/>
          <a:p>
            <a:r>
              <a:rPr lang="en-US" sz="1400" dirty="0" smtClean="0"/>
              <a:t>The number of Ohio WIC participants declined from 244,000 in FFY 2015 to 160,000 in FFY 2022 (34.4%). In FFY 2023, participation increased from a nine-year low in FFY 2022 to 174,000 (8.9%).</a:t>
            </a:r>
          </a:p>
          <a:p>
            <a:r>
              <a:rPr lang="en-US" sz="1400" dirty="0"/>
              <a:t>WIC eligibility </a:t>
            </a:r>
            <a:r>
              <a:rPr lang="en-US" sz="1400" dirty="0" smtClean="0"/>
              <a:t>includes pregnant, postpartum, and breastfeeding women, </a:t>
            </a:r>
            <a:r>
              <a:rPr lang="en-US" sz="1400" dirty="0"/>
              <a:t>infants, and children up to five years of age </a:t>
            </a:r>
            <a:r>
              <a:rPr lang="en-US" sz="1400" dirty="0" smtClean="0"/>
              <a:t>with </a:t>
            </a:r>
            <a:r>
              <a:rPr lang="en-US" sz="1400" dirty="0"/>
              <a:t>household income up to 185% FPL</a:t>
            </a:r>
            <a:r>
              <a:rPr lang="en-US" sz="1400" dirty="0" smtClean="0"/>
              <a:t>.</a:t>
            </a:r>
          </a:p>
          <a:p>
            <a:pPr lvl="1"/>
            <a:r>
              <a:rPr lang="en-US" sz="1200" dirty="0" smtClean="0"/>
              <a:t>On average, from FFY 2015 to FFY 2023, WIC participation by population was as follows: 24% women, 30% infants, and 46% children.</a:t>
            </a:r>
          </a:p>
          <a:p>
            <a:r>
              <a:rPr lang="en-US" sz="1400" dirty="0" smtClean="0"/>
              <a:t>The average monthly benefit per person ranged from a high of $55.63 in FFY 2023 to a low of $30.37 in FFY</a:t>
            </a:r>
            <a:r>
              <a:rPr lang="en-US" sz="1400" dirty="0"/>
              <a:t> </a:t>
            </a:r>
            <a:r>
              <a:rPr lang="en-US" sz="1400" dirty="0" smtClean="0"/>
              <a:t>2017.</a:t>
            </a:r>
            <a:endParaRPr lang="en-US" sz="1400" dirty="0"/>
          </a:p>
          <a:p>
            <a:r>
              <a:rPr lang="en-US" sz="1400" dirty="0" smtClean="0"/>
              <a:t>Approved foods include </a:t>
            </a:r>
            <a:r>
              <a:rPr lang="en-US" sz="1400" dirty="0"/>
              <a:t>whole </a:t>
            </a:r>
            <a:r>
              <a:rPr lang="en-US" sz="1400" dirty="0" smtClean="0"/>
              <a:t>grains, </a:t>
            </a:r>
            <a:r>
              <a:rPr lang="en-US" sz="1400" dirty="0"/>
              <a:t>cereal, </a:t>
            </a:r>
            <a:r>
              <a:rPr lang="en-US" sz="1400" dirty="0" smtClean="0"/>
              <a:t>eggs</a:t>
            </a:r>
            <a:r>
              <a:rPr lang="en-US" sz="1400" dirty="0"/>
              <a:t>, iron-fortified infant formula, and milk</a:t>
            </a:r>
            <a:r>
              <a:rPr lang="en-US" sz="1400" dirty="0" smtClean="0"/>
              <a:t>.</a:t>
            </a:r>
          </a:p>
          <a:p>
            <a:r>
              <a:rPr lang="en-US" sz="1400" dirty="0" smtClean="0"/>
              <a:t>WIC improves pregnancy outcomes, reduces infant mortality, and provides infants and children with a healthy start.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39982" y="5665113"/>
            <a:ext cx="59990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*Data for 2023 are </a:t>
            </a:r>
            <a:r>
              <a:rPr lang="en-US" sz="1100" dirty="0" smtClean="0">
                <a:latin typeface="+mn-lt"/>
              </a:rPr>
              <a:t>preliminary.</a:t>
            </a:r>
            <a:endParaRPr lang="en-US" sz="1100" dirty="0" smtClean="0">
              <a:latin typeface="+mn-lt"/>
            </a:endParaRPr>
          </a:p>
          <a:p>
            <a:r>
              <a:rPr lang="en-US" sz="1100" dirty="0" smtClean="0">
                <a:latin typeface="+mn-lt"/>
              </a:rPr>
              <a:t>Source: United States Department of Agriculture, Food and Nutrition Service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9530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1081</TotalTime>
  <Words>211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Participation in Special Supplemental Nutrition Program for Women, Infants, and Children (WIC) increases in FFY 2023 after years of decline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Column chart</dc:title>
  <dc:creator>Jacquelyn Schroeder</dc:creator>
  <cp:lastModifiedBy>Zach Gleim</cp:lastModifiedBy>
  <cp:revision>58</cp:revision>
  <cp:lastPrinted>2022-06-27T18:10:44Z</cp:lastPrinted>
  <dcterms:created xsi:type="dcterms:W3CDTF">2022-06-16T12:05:16Z</dcterms:created>
  <dcterms:modified xsi:type="dcterms:W3CDTF">2024-07-15T17:10:57Z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