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88" d="100"/>
          <a:sy n="88" d="100"/>
        </p:scale>
        <p:origin x="398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Youth</a:t>
            </a:r>
            <a:r>
              <a:rPr lang="en-US" baseline="0" dirty="0" smtClean="0">
                <a:solidFill>
                  <a:schemeClr val="tx1"/>
                </a:solidFill>
              </a:rPr>
              <a:t> Felony Adjudications and Commitments, FY 2014-FY 2023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939914535476454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Adjudications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2014</c:v>
                </c:pt>
                <c:pt idx="1">
                  <c:v>FY 2015</c:v>
                </c:pt>
                <c:pt idx="2">
                  <c:v>FY 2016</c:v>
                </c:pt>
                <c:pt idx="3">
                  <c:v>FY 2017</c:v>
                </c:pt>
                <c:pt idx="4">
                  <c:v>FY 2018</c:v>
                </c:pt>
                <c:pt idx="5">
                  <c:v>FY 2019</c:v>
                </c:pt>
                <c:pt idx="6">
                  <c:v>FY 2020</c:v>
                </c:pt>
                <c:pt idx="7">
                  <c:v>FY 2021</c:v>
                </c:pt>
                <c:pt idx="8">
                  <c:v>FY 2022</c:v>
                </c:pt>
                <c:pt idx="9">
                  <c:v>FY 2023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4674</c:v>
                </c:pt>
                <c:pt idx="1">
                  <c:v>4576</c:v>
                </c:pt>
                <c:pt idx="2">
                  <c:v>4745</c:v>
                </c:pt>
                <c:pt idx="3">
                  <c:v>4496</c:v>
                </c:pt>
                <c:pt idx="4">
                  <c:v>4195</c:v>
                </c:pt>
                <c:pt idx="5">
                  <c:v>3635</c:v>
                </c:pt>
                <c:pt idx="6">
                  <c:v>3075</c:v>
                </c:pt>
                <c:pt idx="7">
                  <c:v>3075</c:v>
                </c:pt>
                <c:pt idx="8">
                  <c:v>3182</c:v>
                </c:pt>
                <c:pt idx="9">
                  <c:v>3692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Commitments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FY 2014</c:v>
                </c:pt>
                <c:pt idx="1">
                  <c:v>FY 2015</c:v>
                </c:pt>
                <c:pt idx="2">
                  <c:v>FY 2016</c:v>
                </c:pt>
                <c:pt idx="3">
                  <c:v>FY 2017</c:v>
                </c:pt>
                <c:pt idx="4">
                  <c:v>FY 2018</c:v>
                </c:pt>
                <c:pt idx="5">
                  <c:v>FY 2019</c:v>
                </c:pt>
                <c:pt idx="6">
                  <c:v>FY 2020</c:v>
                </c:pt>
                <c:pt idx="7">
                  <c:v>FY 2021</c:v>
                </c:pt>
                <c:pt idx="8">
                  <c:v>FY 2022</c:v>
                </c:pt>
                <c:pt idx="9">
                  <c:v>FY 2023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439</c:v>
                </c:pt>
                <c:pt idx="1">
                  <c:v>408</c:v>
                </c:pt>
                <c:pt idx="2">
                  <c:v>435</c:v>
                </c:pt>
                <c:pt idx="3">
                  <c:v>413</c:v>
                </c:pt>
                <c:pt idx="4">
                  <c:v>381</c:v>
                </c:pt>
                <c:pt idx="5">
                  <c:v>300</c:v>
                </c:pt>
                <c:pt idx="6">
                  <c:v>234</c:v>
                </c:pt>
                <c:pt idx="7">
                  <c:v>263</c:v>
                </c:pt>
                <c:pt idx="8">
                  <c:v>324</c:v>
                </c:pt>
                <c:pt idx="9">
                  <c:v>302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  <c:max val="5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  <c:majorUnit val="1000"/>
        <c:min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432849130773258"/>
          <c:y val="0.83330267027155114"/>
          <c:w val="0.26930435348474002"/>
          <c:h val="0.111977767484946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felony adjudications and commitments increase after a long-term downward trend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79799349"/>
              </p:ext>
            </p:extLst>
          </p:nvPr>
        </p:nvGraphicFramePr>
        <p:xfrm>
          <a:off x="1209675" y="1600200"/>
          <a:ext cx="10372725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3848101"/>
            <a:ext cx="5333999" cy="2282828"/>
          </a:xfrm>
        </p:spPr>
        <p:txBody>
          <a:bodyPr/>
          <a:lstStyle/>
          <a:p>
            <a:r>
              <a:rPr lang="en-US" sz="1400" dirty="0" smtClean="0"/>
              <a:t>Beginning in FY 2022, the number of youth adjudicated delinquent for a felony level offense in Ohio’s juvenile courts began to increase after a long-term downward trend</a:t>
            </a:r>
            <a:r>
              <a:rPr lang="en-US" sz="1400" dirty="0"/>
              <a:t>. </a:t>
            </a:r>
            <a:r>
              <a:rPr lang="en-US" sz="1400" dirty="0" smtClean="0"/>
              <a:t>Youth commitments started to increase in FY 2021 after a similar downward trend. FY 2020 marked the lowest year for each metric. </a:t>
            </a:r>
          </a:p>
          <a:p>
            <a:r>
              <a:rPr lang="en-US" sz="1400" dirty="0" smtClean="0"/>
              <a:t>The number of felony youth adjudications increased by 20.1%, from 3,075 (FY 2020) to 3,682 (FY 2023).</a:t>
            </a:r>
          </a:p>
          <a:p>
            <a:r>
              <a:rPr lang="en-US" sz="1400" dirty="0"/>
              <a:t>The number of </a:t>
            </a:r>
            <a:r>
              <a:rPr lang="en-US" sz="1400" dirty="0" smtClean="0"/>
              <a:t>youth </a:t>
            </a:r>
            <a:r>
              <a:rPr lang="en-US" sz="1400" dirty="0"/>
              <a:t>committed to DYS </a:t>
            </a:r>
            <a:r>
              <a:rPr lang="en-US" sz="1400" dirty="0" smtClean="0"/>
              <a:t>increased </a:t>
            </a:r>
            <a:r>
              <a:rPr lang="en-US" sz="1400" dirty="0"/>
              <a:t>by </a:t>
            </a:r>
            <a:r>
              <a:rPr lang="en-US" sz="1400" dirty="0" smtClean="0"/>
              <a:t>29.1%, </a:t>
            </a:r>
            <a:r>
              <a:rPr lang="en-US" sz="1400" dirty="0"/>
              <a:t>from </a:t>
            </a:r>
            <a:r>
              <a:rPr lang="en-US" sz="1400" dirty="0" smtClean="0"/>
              <a:t>234 </a:t>
            </a:r>
            <a:r>
              <a:rPr lang="en-US" sz="1400" dirty="0"/>
              <a:t>(FY </a:t>
            </a:r>
            <a:r>
              <a:rPr lang="en-US" sz="1400" dirty="0" smtClean="0"/>
              <a:t>2020) </a:t>
            </a:r>
            <a:r>
              <a:rPr lang="en-US" sz="1400" dirty="0"/>
              <a:t>to </a:t>
            </a:r>
            <a:r>
              <a:rPr lang="en-US" sz="1400" dirty="0" smtClean="0"/>
              <a:t>302 </a:t>
            </a:r>
            <a:r>
              <a:rPr lang="en-US" sz="1400" dirty="0"/>
              <a:t>(FY </a:t>
            </a:r>
            <a:r>
              <a:rPr lang="en-US" sz="1400" dirty="0" smtClean="0"/>
              <a:t>2023).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208903" y="3562896"/>
            <a:ext cx="2753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Department of Youth Services</a:t>
            </a:r>
            <a:endParaRPr lang="en-US" sz="11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5326896"/>
              </p:ext>
            </p:extLst>
          </p:nvPr>
        </p:nvGraphicFramePr>
        <p:xfrm>
          <a:off x="6502400" y="3848100"/>
          <a:ext cx="5080000" cy="240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3446049648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63247691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731206269"/>
                    </a:ext>
                  </a:extLst>
                </a:gridCol>
              </a:tblGrid>
              <a:tr h="25095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>
                          <a:solidFill>
                            <a:schemeClr val="bg1"/>
                          </a:solidFill>
                        </a:rPr>
                        <a:t>Adjudications</a:t>
                      </a:r>
                      <a:r>
                        <a:rPr lang="en-US" sz="1350" baseline="0" dirty="0" smtClean="0">
                          <a:solidFill>
                            <a:schemeClr val="bg1"/>
                          </a:solidFill>
                        </a:rPr>
                        <a:t> and Commitments by Degree of Offense, FY 2023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96082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Degree of Offense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Adjudications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(Total: 3,692)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Commitments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(Total: 302)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32241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Aggravated</a:t>
                      </a:r>
                      <a:r>
                        <a:rPr lang="en-US" sz="1200" baseline="0" dirty="0" smtClean="0"/>
                        <a:t> murder/murder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821716173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First</a:t>
                      </a:r>
                      <a:r>
                        <a:rPr lang="en-US" sz="1200" baseline="0" dirty="0" smtClean="0"/>
                        <a:t> degree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243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107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2376350436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Second degree</a:t>
                      </a:r>
                      <a:r>
                        <a:rPr lang="en-US" sz="1200" baseline="0" dirty="0" smtClean="0"/>
                        <a:t>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460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69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1995625753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Third degree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720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59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762263212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Fourth degree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1,383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44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273268057"/>
                  </a:ext>
                </a:extLst>
              </a:tr>
              <a:tr h="2509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Fifth degree felony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883</a:t>
                      </a:r>
                      <a:endParaRPr lang="en-US" sz="1200" dirty="0"/>
                    </a:p>
                  </a:txBody>
                  <a:tcPr marR="5486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3819598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5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3760</TotalTime>
  <Words>179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Youth felony adjudications and commitments increase after a long-term downward trend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Maggie West</dc:creator>
  <cp:lastModifiedBy>Zach Gleim</cp:lastModifiedBy>
  <cp:revision>155</cp:revision>
  <cp:lastPrinted>2022-07-14T12:39:07Z</cp:lastPrinted>
  <dcterms:created xsi:type="dcterms:W3CDTF">2022-07-11T19:26:41Z</dcterms:created>
  <dcterms:modified xsi:type="dcterms:W3CDTF">2024-07-22T18:12:45Z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